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3.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2" r:id="rId2"/>
    <p:sldMasterId id="2147483664" r:id="rId3"/>
  </p:sldMasterIdLst>
  <p:notesMasterIdLst>
    <p:notesMasterId r:id="rId40"/>
  </p:notesMasterIdLst>
  <p:sldIdLst>
    <p:sldId id="256" r:id="rId4"/>
    <p:sldId id="258" r:id="rId5"/>
    <p:sldId id="259" r:id="rId6"/>
    <p:sldId id="260" r:id="rId7"/>
    <p:sldId id="261" r:id="rId8"/>
    <p:sldId id="1478" r:id="rId9"/>
    <p:sldId id="276" r:id="rId10"/>
    <p:sldId id="1479" r:id="rId11"/>
    <p:sldId id="1480" r:id="rId12"/>
    <p:sldId id="334" r:id="rId13"/>
    <p:sldId id="1481" r:id="rId14"/>
    <p:sldId id="335" r:id="rId15"/>
    <p:sldId id="330" r:id="rId16"/>
    <p:sldId id="342" r:id="rId17"/>
    <p:sldId id="1483" r:id="rId18"/>
    <p:sldId id="362" r:id="rId19"/>
    <p:sldId id="297" r:id="rId20"/>
    <p:sldId id="336" r:id="rId21"/>
    <p:sldId id="340" r:id="rId22"/>
    <p:sldId id="339" r:id="rId23"/>
    <p:sldId id="358" r:id="rId24"/>
    <p:sldId id="1484" r:id="rId25"/>
    <p:sldId id="341" r:id="rId26"/>
    <p:sldId id="343" r:id="rId27"/>
    <p:sldId id="1477" r:id="rId28"/>
    <p:sldId id="1474" r:id="rId29"/>
    <p:sldId id="1476" r:id="rId30"/>
    <p:sldId id="1475" r:id="rId31"/>
    <p:sldId id="359" r:id="rId32"/>
    <p:sldId id="263" r:id="rId33"/>
    <p:sldId id="273" r:id="rId34"/>
    <p:sldId id="274" r:id="rId35"/>
    <p:sldId id="275" r:id="rId36"/>
    <p:sldId id="277" r:id="rId37"/>
    <p:sldId id="270" r:id="rId38"/>
    <p:sldId id="262"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05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6258" autoAdjust="0"/>
    <p:restoredTop sz="94678"/>
  </p:normalViewPr>
  <p:slideViewPr>
    <p:cSldViewPr snapToGrid="0" snapToObjects="1">
      <p:cViewPr varScale="1">
        <p:scale>
          <a:sx n="65" d="100"/>
          <a:sy n="65" d="100"/>
        </p:scale>
        <p:origin x="72"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heme" Target="theme/theme1.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s>
</file>

<file path=ppt/diagrams/_rels/data2.xml.rels><?xml version="1.0" encoding="UTF-8" standalone="yes"?>
<Relationships xmlns="http://schemas.openxmlformats.org/package/2006/relationships"><Relationship Id="rId1" Type="http://schemas.openxmlformats.org/officeDocument/2006/relationships/image" Target="../media/image39.png"/></Relationships>
</file>

<file path=ppt/diagrams/_rels/data3.xml.rels><?xml version="1.0" encoding="UTF-8" standalone="yes"?>
<Relationships xmlns="http://schemas.openxmlformats.org/package/2006/relationships"><Relationship Id="rId1" Type="http://schemas.openxmlformats.org/officeDocument/2006/relationships/image" Target="../media/image41.jpg"/></Relationships>
</file>

<file path=ppt/diagrams/_rels/drawing2.xml.rels><?xml version="1.0" encoding="UTF-8" standalone="yes"?>
<Relationships xmlns="http://schemas.openxmlformats.org/package/2006/relationships"><Relationship Id="rId1" Type="http://schemas.openxmlformats.org/officeDocument/2006/relationships/image" Target="../media/image39.png"/></Relationships>
</file>

<file path=ppt/diagrams/_rels/drawing3.xml.rels><?xml version="1.0" encoding="UTF-8" standalone="yes"?>
<Relationships xmlns="http://schemas.openxmlformats.org/package/2006/relationships"><Relationship Id="rId1" Type="http://schemas.openxmlformats.org/officeDocument/2006/relationships/image" Target="../media/image41.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A1E4D51-BCB2-45F1-8B46-3D8435B4753B}"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9EB8CA99-B36D-475D-B6D6-6BAF981158F4}">
      <dgm:prSet custT="1"/>
      <dgm:spPr/>
      <dgm:t>
        <a:bodyPr/>
        <a:lstStyle/>
        <a:p>
          <a:r>
            <a:rPr lang="en-US" sz="2000" b="1" dirty="0">
              <a:latin typeface="Century Gothic" panose="020B0502020202020204" pitchFamily="34" charset="0"/>
            </a:rPr>
            <a:t>March 16</a:t>
          </a:r>
          <a:r>
            <a:rPr lang="en-US" sz="2000" b="1" baseline="30000" dirty="0">
              <a:latin typeface="Century Gothic" panose="020B0502020202020204" pitchFamily="34" charset="0"/>
            </a:rPr>
            <a:t>th</a:t>
          </a:r>
          <a:r>
            <a:rPr lang="en-US" sz="2000" b="1" dirty="0">
              <a:latin typeface="Century Gothic" panose="020B0502020202020204" pitchFamily="34" charset="0"/>
            </a:rPr>
            <a:t>, 2020</a:t>
          </a:r>
          <a:r>
            <a:rPr lang="en-US" sz="2000" dirty="0">
              <a:latin typeface="Century Gothic" panose="020B0502020202020204" pitchFamily="34" charset="0"/>
            </a:rPr>
            <a:t>: Congregate Dining -&gt; Meal Pick Ups, Suspended Activities.</a:t>
          </a:r>
        </a:p>
      </dgm:t>
    </dgm:pt>
    <dgm:pt modelId="{1899E8B0-CBF7-4DF5-8AA6-D8F953F5CA7F}" type="parTrans" cxnId="{CD52302F-6420-4A22-B9A1-812FDADE8E40}">
      <dgm:prSet/>
      <dgm:spPr/>
      <dgm:t>
        <a:bodyPr/>
        <a:lstStyle/>
        <a:p>
          <a:endParaRPr lang="en-US"/>
        </a:p>
      </dgm:t>
    </dgm:pt>
    <dgm:pt modelId="{D85C67FD-1519-498C-88C6-A6B1CA0519B3}" type="sibTrans" cxnId="{CD52302F-6420-4A22-B9A1-812FDADE8E40}">
      <dgm:prSet/>
      <dgm:spPr/>
      <dgm:t>
        <a:bodyPr/>
        <a:lstStyle/>
        <a:p>
          <a:endParaRPr lang="en-US"/>
        </a:p>
      </dgm:t>
    </dgm:pt>
    <dgm:pt modelId="{9896FD0E-796A-4692-8819-92030D62E0E0}">
      <dgm:prSet custT="1"/>
      <dgm:spPr/>
      <dgm:t>
        <a:bodyPr/>
        <a:lstStyle/>
        <a:p>
          <a:r>
            <a:rPr lang="en-US" sz="2000" b="1" dirty="0">
              <a:latin typeface="Century Gothic" panose="020B0502020202020204" pitchFamily="34" charset="0"/>
            </a:rPr>
            <a:t>March 23</a:t>
          </a:r>
          <a:r>
            <a:rPr lang="en-US" sz="2000" b="1" baseline="30000" dirty="0">
              <a:latin typeface="Century Gothic" panose="020B0502020202020204" pitchFamily="34" charset="0"/>
            </a:rPr>
            <a:t>rd</a:t>
          </a:r>
          <a:r>
            <a:rPr lang="en-US" sz="2000" b="1" dirty="0">
              <a:latin typeface="Century Gothic" panose="020B0502020202020204" pitchFamily="34" charset="0"/>
            </a:rPr>
            <a:t>, 2020: Contactless</a:t>
          </a:r>
          <a:r>
            <a:rPr lang="en-US" sz="2000" b="0" dirty="0">
              <a:latin typeface="Century Gothic" panose="020B0502020202020204" pitchFamily="34" charset="0"/>
            </a:rPr>
            <a:t> meal delivery, virtual classes and telehealth</a:t>
          </a:r>
          <a:endParaRPr lang="en-US" sz="2000" dirty="0">
            <a:latin typeface="Century Gothic" panose="020B0502020202020204" pitchFamily="34" charset="0"/>
          </a:endParaRPr>
        </a:p>
      </dgm:t>
    </dgm:pt>
    <dgm:pt modelId="{B97B2DC8-B6F5-41D1-94A7-4750C475F6FE}" type="parTrans" cxnId="{299C763E-94EF-4A47-B3AF-54111A69792E}">
      <dgm:prSet/>
      <dgm:spPr/>
      <dgm:t>
        <a:bodyPr/>
        <a:lstStyle/>
        <a:p>
          <a:endParaRPr lang="en-US"/>
        </a:p>
      </dgm:t>
    </dgm:pt>
    <dgm:pt modelId="{02B41467-E5BB-4DC9-AE01-30590DF59883}" type="sibTrans" cxnId="{299C763E-94EF-4A47-B3AF-54111A69792E}">
      <dgm:prSet/>
      <dgm:spPr/>
      <dgm:t>
        <a:bodyPr/>
        <a:lstStyle/>
        <a:p>
          <a:endParaRPr lang="en-US"/>
        </a:p>
      </dgm:t>
    </dgm:pt>
    <dgm:pt modelId="{BDD7F556-4F0A-4EAA-9AA2-FA02E8AE0079}" type="pres">
      <dgm:prSet presAssocID="{5A1E4D51-BCB2-45F1-8B46-3D8435B4753B}" presName="Name0" presStyleCnt="0">
        <dgm:presLayoutVars>
          <dgm:dir/>
          <dgm:resizeHandles val="exact"/>
        </dgm:presLayoutVars>
      </dgm:prSet>
      <dgm:spPr/>
    </dgm:pt>
    <dgm:pt modelId="{5D4C65AB-D279-490E-B14D-883743E22CE0}" type="pres">
      <dgm:prSet presAssocID="{5A1E4D51-BCB2-45F1-8B46-3D8435B4753B}" presName="arrow" presStyleLbl="bgShp" presStyleIdx="0" presStyleCnt="1"/>
      <dgm:spPr/>
    </dgm:pt>
    <dgm:pt modelId="{EC461F4A-F502-4E59-8C5A-3E34DD41A352}" type="pres">
      <dgm:prSet presAssocID="{5A1E4D51-BCB2-45F1-8B46-3D8435B4753B}" presName="points" presStyleCnt="0"/>
      <dgm:spPr/>
    </dgm:pt>
    <dgm:pt modelId="{DCD53C59-7AF0-473F-9D42-BF9992B0D592}" type="pres">
      <dgm:prSet presAssocID="{9EB8CA99-B36D-475D-B6D6-6BAF981158F4}" presName="compositeA" presStyleCnt="0"/>
      <dgm:spPr/>
    </dgm:pt>
    <dgm:pt modelId="{829E627D-0BB5-4893-BB42-8B5FC39C76CD}" type="pres">
      <dgm:prSet presAssocID="{9EB8CA99-B36D-475D-B6D6-6BAF981158F4}" presName="textA" presStyleLbl="revTx" presStyleIdx="0" presStyleCnt="2" custScaleX="353621">
        <dgm:presLayoutVars>
          <dgm:bulletEnabled val="1"/>
        </dgm:presLayoutVars>
      </dgm:prSet>
      <dgm:spPr/>
    </dgm:pt>
    <dgm:pt modelId="{EE30B71F-73CF-40C8-AB77-5AB94CEE5DA3}" type="pres">
      <dgm:prSet presAssocID="{9EB8CA99-B36D-475D-B6D6-6BAF981158F4}" presName="circleA" presStyleLbl="node1" presStyleIdx="0" presStyleCnt="2"/>
      <dgm:spPr/>
    </dgm:pt>
    <dgm:pt modelId="{E27684B1-1EC3-4481-A380-C5E94450D2E6}" type="pres">
      <dgm:prSet presAssocID="{9EB8CA99-B36D-475D-B6D6-6BAF981158F4}" presName="spaceA" presStyleCnt="0"/>
      <dgm:spPr/>
    </dgm:pt>
    <dgm:pt modelId="{5C4492B8-8040-4409-8234-6FF31AEBC1F4}" type="pres">
      <dgm:prSet presAssocID="{D85C67FD-1519-498C-88C6-A6B1CA0519B3}" presName="space" presStyleCnt="0"/>
      <dgm:spPr/>
    </dgm:pt>
    <dgm:pt modelId="{C111E598-E7AA-42A3-82D8-567B309F80F9}" type="pres">
      <dgm:prSet presAssocID="{9896FD0E-796A-4692-8819-92030D62E0E0}" presName="compositeB" presStyleCnt="0"/>
      <dgm:spPr/>
    </dgm:pt>
    <dgm:pt modelId="{DD223567-408F-4F28-9278-A81E9E418651}" type="pres">
      <dgm:prSet presAssocID="{9896FD0E-796A-4692-8819-92030D62E0E0}" presName="textB" presStyleLbl="revTx" presStyleIdx="1" presStyleCnt="2" custScaleX="280903" custLinFactNeighborX="14458" custLinFactNeighborY="1073">
        <dgm:presLayoutVars>
          <dgm:bulletEnabled val="1"/>
        </dgm:presLayoutVars>
      </dgm:prSet>
      <dgm:spPr/>
    </dgm:pt>
    <dgm:pt modelId="{097E63FF-2EF2-41A5-A5E5-7F796DFEADA6}" type="pres">
      <dgm:prSet presAssocID="{9896FD0E-796A-4692-8819-92030D62E0E0}" presName="circleB" presStyleLbl="node1" presStyleIdx="1" presStyleCnt="2"/>
      <dgm:spPr/>
    </dgm:pt>
    <dgm:pt modelId="{7340FE2F-2341-4AAF-8E23-A720033BEC84}" type="pres">
      <dgm:prSet presAssocID="{9896FD0E-796A-4692-8819-92030D62E0E0}" presName="spaceB" presStyleCnt="0"/>
      <dgm:spPr/>
    </dgm:pt>
  </dgm:ptLst>
  <dgm:cxnLst>
    <dgm:cxn modelId="{A2518E21-E989-4BB2-91F1-F73C96F12119}" type="presOf" srcId="{9896FD0E-796A-4692-8819-92030D62E0E0}" destId="{DD223567-408F-4F28-9278-A81E9E418651}" srcOrd="0" destOrd="0" presId="urn:microsoft.com/office/officeart/2005/8/layout/hProcess11"/>
    <dgm:cxn modelId="{CD52302F-6420-4A22-B9A1-812FDADE8E40}" srcId="{5A1E4D51-BCB2-45F1-8B46-3D8435B4753B}" destId="{9EB8CA99-B36D-475D-B6D6-6BAF981158F4}" srcOrd="0" destOrd="0" parTransId="{1899E8B0-CBF7-4DF5-8AA6-D8F953F5CA7F}" sibTransId="{D85C67FD-1519-498C-88C6-A6B1CA0519B3}"/>
    <dgm:cxn modelId="{299C763E-94EF-4A47-B3AF-54111A69792E}" srcId="{5A1E4D51-BCB2-45F1-8B46-3D8435B4753B}" destId="{9896FD0E-796A-4692-8819-92030D62E0E0}" srcOrd="1" destOrd="0" parTransId="{B97B2DC8-B6F5-41D1-94A7-4750C475F6FE}" sibTransId="{02B41467-E5BB-4DC9-AE01-30590DF59883}"/>
    <dgm:cxn modelId="{B8228A98-C13A-4BB6-A2D2-A92943F53A64}" type="presOf" srcId="{5A1E4D51-BCB2-45F1-8B46-3D8435B4753B}" destId="{BDD7F556-4F0A-4EAA-9AA2-FA02E8AE0079}" srcOrd="0" destOrd="0" presId="urn:microsoft.com/office/officeart/2005/8/layout/hProcess11"/>
    <dgm:cxn modelId="{20362F9F-9FEF-4148-860B-07255045130E}" type="presOf" srcId="{9EB8CA99-B36D-475D-B6D6-6BAF981158F4}" destId="{829E627D-0BB5-4893-BB42-8B5FC39C76CD}" srcOrd="0" destOrd="0" presId="urn:microsoft.com/office/officeart/2005/8/layout/hProcess11"/>
    <dgm:cxn modelId="{463B63CE-73C5-484F-A38C-F09988A7F28F}" type="presParOf" srcId="{BDD7F556-4F0A-4EAA-9AA2-FA02E8AE0079}" destId="{5D4C65AB-D279-490E-B14D-883743E22CE0}" srcOrd="0" destOrd="0" presId="urn:microsoft.com/office/officeart/2005/8/layout/hProcess11"/>
    <dgm:cxn modelId="{C9B6ABBD-54CD-466F-876C-D45AC351DF36}" type="presParOf" srcId="{BDD7F556-4F0A-4EAA-9AA2-FA02E8AE0079}" destId="{EC461F4A-F502-4E59-8C5A-3E34DD41A352}" srcOrd="1" destOrd="0" presId="urn:microsoft.com/office/officeart/2005/8/layout/hProcess11"/>
    <dgm:cxn modelId="{3C0E9E98-8B7C-4FC9-B821-BB20F6C242B1}" type="presParOf" srcId="{EC461F4A-F502-4E59-8C5A-3E34DD41A352}" destId="{DCD53C59-7AF0-473F-9D42-BF9992B0D592}" srcOrd="0" destOrd="0" presId="urn:microsoft.com/office/officeart/2005/8/layout/hProcess11"/>
    <dgm:cxn modelId="{692CA43A-A60B-4DA6-921F-85E6BE76DA61}" type="presParOf" srcId="{DCD53C59-7AF0-473F-9D42-BF9992B0D592}" destId="{829E627D-0BB5-4893-BB42-8B5FC39C76CD}" srcOrd="0" destOrd="0" presId="urn:microsoft.com/office/officeart/2005/8/layout/hProcess11"/>
    <dgm:cxn modelId="{E1624C11-00B2-4BB5-96E4-A557F22ED162}" type="presParOf" srcId="{DCD53C59-7AF0-473F-9D42-BF9992B0D592}" destId="{EE30B71F-73CF-40C8-AB77-5AB94CEE5DA3}" srcOrd="1" destOrd="0" presId="urn:microsoft.com/office/officeart/2005/8/layout/hProcess11"/>
    <dgm:cxn modelId="{E466C011-F07A-462D-A641-FA3D2DD69354}" type="presParOf" srcId="{DCD53C59-7AF0-473F-9D42-BF9992B0D592}" destId="{E27684B1-1EC3-4481-A380-C5E94450D2E6}" srcOrd="2" destOrd="0" presId="urn:microsoft.com/office/officeart/2005/8/layout/hProcess11"/>
    <dgm:cxn modelId="{B98CEB4E-1A7E-4D82-B2AF-89EEA396DB79}" type="presParOf" srcId="{EC461F4A-F502-4E59-8C5A-3E34DD41A352}" destId="{5C4492B8-8040-4409-8234-6FF31AEBC1F4}" srcOrd="1" destOrd="0" presId="urn:microsoft.com/office/officeart/2005/8/layout/hProcess11"/>
    <dgm:cxn modelId="{061D20F5-E90E-47B6-AC2F-99A8CDD3072F}" type="presParOf" srcId="{EC461F4A-F502-4E59-8C5A-3E34DD41A352}" destId="{C111E598-E7AA-42A3-82D8-567B309F80F9}" srcOrd="2" destOrd="0" presId="urn:microsoft.com/office/officeart/2005/8/layout/hProcess11"/>
    <dgm:cxn modelId="{2B3AE317-4073-4A2F-9251-665A4570B2CE}" type="presParOf" srcId="{C111E598-E7AA-42A3-82D8-567B309F80F9}" destId="{DD223567-408F-4F28-9278-A81E9E418651}" srcOrd="0" destOrd="0" presId="urn:microsoft.com/office/officeart/2005/8/layout/hProcess11"/>
    <dgm:cxn modelId="{B2F724CA-7F70-4099-96F8-5B1AFC5E95C7}" type="presParOf" srcId="{C111E598-E7AA-42A3-82D8-567B309F80F9}" destId="{097E63FF-2EF2-41A5-A5E5-7F796DFEADA6}" srcOrd="1" destOrd="0" presId="urn:microsoft.com/office/officeart/2005/8/layout/hProcess11"/>
    <dgm:cxn modelId="{D8D731B1-FA46-4C4E-84D7-15E49225871A}" type="presParOf" srcId="{C111E598-E7AA-42A3-82D8-567B309F80F9}" destId="{7340FE2F-2341-4AAF-8E23-A720033BEC84}"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C32AF9E-8044-47D5-B48D-0DD6C895221D}" type="doc">
      <dgm:prSet loTypeId="urn:microsoft.com/office/officeart/2008/layout/AlternatingPictureBlocks" loCatId="list" qsTypeId="urn:microsoft.com/office/officeart/2005/8/quickstyle/simple1" qsCatId="simple" csTypeId="urn:microsoft.com/office/officeart/2005/8/colors/accent1_2" csCatId="accent1" phldr="1"/>
      <dgm:spPr/>
      <dgm:t>
        <a:bodyPr/>
        <a:lstStyle/>
        <a:p>
          <a:endParaRPr lang="en-US"/>
        </a:p>
      </dgm:t>
    </dgm:pt>
    <dgm:pt modelId="{164F9622-1980-4A80-B95D-6F8A810183A2}">
      <dgm:prSet custT="1"/>
      <dgm:spPr/>
      <dgm:t>
        <a:bodyPr/>
        <a:lstStyle/>
        <a:p>
          <a:r>
            <a:rPr lang="en-US" sz="2000" b="1" dirty="0">
              <a:latin typeface="Century Gothic" panose="020B0502020202020204" pitchFamily="34" charset="0"/>
            </a:rPr>
            <a:t>Home Delivered Meals</a:t>
          </a:r>
          <a:endParaRPr lang="en-US" sz="2000" dirty="0">
            <a:latin typeface="Century Gothic" panose="020B0502020202020204" pitchFamily="34" charset="0"/>
          </a:endParaRPr>
        </a:p>
      </dgm:t>
    </dgm:pt>
    <dgm:pt modelId="{C6E5E277-F040-4907-B724-250A23E07990}" type="parTrans" cxnId="{5321D6E5-907B-4A3F-B81E-70C74F971B50}">
      <dgm:prSet/>
      <dgm:spPr/>
      <dgm:t>
        <a:bodyPr/>
        <a:lstStyle/>
        <a:p>
          <a:endParaRPr lang="en-US"/>
        </a:p>
      </dgm:t>
    </dgm:pt>
    <dgm:pt modelId="{58739D47-3A6D-4627-93BA-02AC38CD1713}" type="sibTrans" cxnId="{5321D6E5-907B-4A3F-B81E-70C74F971B50}">
      <dgm:prSet/>
      <dgm:spPr/>
      <dgm:t>
        <a:bodyPr/>
        <a:lstStyle/>
        <a:p>
          <a:endParaRPr lang="en-US"/>
        </a:p>
      </dgm:t>
    </dgm:pt>
    <dgm:pt modelId="{7E2FA352-9479-4EC9-B27E-5A893975BC35}">
      <dgm:prSet custT="1"/>
      <dgm:spPr/>
      <dgm:t>
        <a:bodyPr/>
        <a:lstStyle/>
        <a:p>
          <a:r>
            <a:rPr lang="en-US" sz="1800" dirty="0">
              <a:latin typeface="Century Gothic" panose="020B0502020202020204" pitchFamily="34" charset="0"/>
            </a:rPr>
            <a:t>DC Resident 60 years of age and a congregate meal client or nutritionally high risk</a:t>
          </a:r>
        </a:p>
      </dgm:t>
    </dgm:pt>
    <dgm:pt modelId="{278D016E-7151-4F7F-8482-E637A51D1500}" type="parTrans" cxnId="{F7B86245-AC1B-493E-8FC9-B2181E5CE5C8}">
      <dgm:prSet/>
      <dgm:spPr/>
      <dgm:t>
        <a:bodyPr/>
        <a:lstStyle/>
        <a:p>
          <a:endParaRPr lang="en-US"/>
        </a:p>
      </dgm:t>
    </dgm:pt>
    <dgm:pt modelId="{B69200C4-578D-466D-BD5E-432EA95F9A0F}" type="sibTrans" cxnId="{F7B86245-AC1B-493E-8FC9-B2181E5CE5C8}">
      <dgm:prSet/>
      <dgm:spPr/>
      <dgm:t>
        <a:bodyPr/>
        <a:lstStyle/>
        <a:p>
          <a:endParaRPr lang="en-US"/>
        </a:p>
      </dgm:t>
    </dgm:pt>
    <dgm:pt modelId="{C12AEA42-AD82-4A9D-8588-4D79593F6A04}">
      <dgm:prSet custT="1"/>
      <dgm:spPr/>
      <dgm:t>
        <a:bodyPr/>
        <a:lstStyle/>
        <a:p>
          <a:r>
            <a:rPr lang="en-US" sz="1800" dirty="0">
              <a:latin typeface="Century Gothic" panose="020B0502020202020204" pitchFamily="34" charset="0"/>
            </a:rPr>
            <a:t>7 frozen meals, juice, dairy, fruits, and bread</a:t>
          </a:r>
        </a:p>
      </dgm:t>
    </dgm:pt>
    <dgm:pt modelId="{9205F22A-F21E-4ECB-9B23-004B0A4A9D5C}" type="parTrans" cxnId="{D30FAC35-188E-43B7-A740-C1C8CDE15E41}">
      <dgm:prSet/>
      <dgm:spPr/>
      <dgm:t>
        <a:bodyPr/>
        <a:lstStyle/>
        <a:p>
          <a:endParaRPr lang="en-US"/>
        </a:p>
      </dgm:t>
    </dgm:pt>
    <dgm:pt modelId="{FFF5809E-E56D-4421-80DE-E4B91F701C8F}" type="sibTrans" cxnId="{D30FAC35-188E-43B7-A740-C1C8CDE15E41}">
      <dgm:prSet/>
      <dgm:spPr/>
      <dgm:t>
        <a:bodyPr/>
        <a:lstStyle/>
        <a:p>
          <a:endParaRPr lang="en-US"/>
        </a:p>
      </dgm:t>
    </dgm:pt>
    <dgm:pt modelId="{607073C6-FF95-436D-B422-48E596A71405}">
      <dgm:prSet custT="1"/>
      <dgm:spPr/>
      <dgm:t>
        <a:bodyPr/>
        <a:lstStyle/>
        <a:p>
          <a:r>
            <a:rPr lang="en-US" sz="1800" dirty="0">
              <a:latin typeface="Century Gothic" panose="020B0502020202020204" pitchFamily="34" charset="0"/>
            </a:rPr>
            <a:t>Regular (chicken and beef) Pureed, Vegetarian, Lactaid Milk</a:t>
          </a:r>
        </a:p>
      </dgm:t>
    </dgm:pt>
    <dgm:pt modelId="{7B2AE71A-2215-40BB-9CD8-5653FDFF4742}" type="parTrans" cxnId="{76423C3B-78C7-4A76-9DDE-4DC614EAC52E}">
      <dgm:prSet/>
      <dgm:spPr/>
      <dgm:t>
        <a:bodyPr/>
        <a:lstStyle/>
        <a:p>
          <a:endParaRPr lang="en-US"/>
        </a:p>
      </dgm:t>
    </dgm:pt>
    <dgm:pt modelId="{C9FF2301-F5CD-4676-80D6-35AEE95DBC01}" type="sibTrans" cxnId="{76423C3B-78C7-4A76-9DDE-4DC614EAC52E}">
      <dgm:prSet/>
      <dgm:spPr/>
      <dgm:t>
        <a:bodyPr/>
        <a:lstStyle/>
        <a:p>
          <a:endParaRPr lang="en-US"/>
        </a:p>
      </dgm:t>
    </dgm:pt>
    <dgm:pt modelId="{D0A764F8-6CDA-4AF2-B35E-59AF9AF4CECF}">
      <dgm:prSet custT="1"/>
      <dgm:spPr/>
      <dgm:t>
        <a:bodyPr/>
        <a:lstStyle/>
        <a:p>
          <a:r>
            <a:rPr lang="en-US" sz="1800" dirty="0">
              <a:latin typeface="Century Gothic" panose="020B0502020202020204" pitchFamily="34" charset="0"/>
            </a:rPr>
            <a:t>Shelf Stable </a:t>
          </a:r>
        </a:p>
      </dgm:t>
    </dgm:pt>
    <dgm:pt modelId="{3BCEA7D6-2EC1-47E9-A6C8-59AD584AE562}" type="parTrans" cxnId="{0AB85F12-7808-4001-ACEA-60E8A4CDC9B5}">
      <dgm:prSet/>
      <dgm:spPr/>
      <dgm:t>
        <a:bodyPr/>
        <a:lstStyle/>
        <a:p>
          <a:endParaRPr lang="en-US"/>
        </a:p>
      </dgm:t>
    </dgm:pt>
    <dgm:pt modelId="{A0B4BD87-4FA9-423F-9FAF-74288B42DCAB}" type="sibTrans" cxnId="{0AB85F12-7808-4001-ACEA-60E8A4CDC9B5}">
      <dgm:prSet/>
      <dgm:spPr/>
      <dgm:t>
        <a:bodyPr/>
        <a:lstStyle/>
        <a:p>
          <a:endParaRPr lang="en-US"/>
        </a:p>
      </dgm:t>
    </dgm:pt>
    <dgm:pt modelId="{003D016A-B294-4AE4-AA13-9AF44F3197C6}" type="pres">
      <dgm:prSet presAssocID="{5C32AF9E-8044-47D5-B48D-0DD6C895221D}" presName="linearFlow" presStyleCnt="0">
        <dgm:presLayoutVars>
          <dgm:dir/>
          <dgm:resizeHandles val="exact"/>
        </dgm:presLayoutVars>
      </dgm:prSet>
      <dgm:spPr/>
    </dgm:pt>
    <dgm:pt modelId="{08E7218A-F0BC-4681-945A-9707F6EFD504}" type="pres">
      <dgm:prSet presAssocID="{164F9622-1980-4A80-B95D-6F8A810183A2}" presName="comp" presStyleCnt="0"/>
      <dgm:spPr/>
    </dgm:pt>
    <dgm:pt modelId="{8B00BC4B-CECA-4251-8270-A17CEDB068CC}" type="pres">
      <dgm:prSet presAssocID="{164F9622-1980-4A80-B95D-6F8A810183A2}" presName="rect2" presStyleLbl="node1" presStyleIdx="0" presStyleCnt="1">
        <dgm:presLayoutVars>
          <dgm:bulletEnabled val="1"/>
        </dgm:presLayoutVars>
      </dgm:prSet>
      <dgm:spPr/>
    </dgm:pt>
    <dgm:pt modelId="{829BC9BE-A180-4515-AD38-52BC4AA3EEDF}" type="pres">
      <dgm:prSet presAssocID="{164F9622-1980-4A80-B95D-6F8A810183A2}" presName="rect1" presStyleLbl="lnNode1" presStyleIdx="0" presStyleCnt="1"/>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dgm:spPr>
    </dgm:pt>
  </dgm:ptLst>
  <dgm:cxnLst>
    <dgm:cxn modelId="{0AB85F12-7808-4001-ACEA-60E8A4CDC9B5}" srcId="{164F9622-1980-4A80-B95D-6F8A810183A2}" destId="{D0A764F8-6CDA-4AF2-B35E-59AF9AF4CECF}" srcOrd="2" destOrd="0" parTransId="{3BCEA7D6-2EC1-47E9-A6C8-59AD584AE562}" sibTransId="{A0B4BD87-4FA9-423F-9FAF-74288B42DCAB}"/>
    <dgm:cxn modelId="{2A29AE28-8D85-46E3-B360-4D60EF93DCCF}" type="presOf" srcId="{7E2FA352-9479-4EC9-B27E-5A893975BC35}" destId="{8B00BC4B-CECA-4251-8270-A17CEDB068CC}" srcOrd="0" destOrd="1" presId="urn:microsoft.com/office/officeart/2008/layout/AlternatingPictureBlocks"/>
    <dgm:cxn modelId="{D30FAC35-188E-43B7-A740-C1C8CDE15E41}" srcId="{164F9622-1980-4A80-B95D-6F8A810183A2}" destId="{C12AEA42-AD82-4A9D-8588-4D79593F6A04}" srcOrd="1" destOrd="0" parTransId="{9205F22A-F21E-4ECB-9B23-004B0A4A9D5C}" sibTransId="{FFF5809E-E56D-4421-80DE-E4B91F701C8F}"/>
    <dgm:cxn modelId="{76423C3B-78C7-4A76-9DDE-4DC614EAC52E}" srcId="{C12AEA42-AD82-4A9D-8588-4D79593F6A04}" destId="{607073C6-FF95-436D-B422-48E596A71405}" srcOrd="0" destOrd="0" parTransId="{7B2AE71A-2215-40BB-9CD8-5653FDFF4742}" sibTransId="{C9FF2301-F5CD-4676-80D6-35AEE95DBC01}"/>
    <dgm:cxn modelId="{F7B86245-AC1B-493E-8FC9-B2181E5CE5C8}" srcId="{164F9622-1980-4A80-B95D-6F8A810183A2}" destId="{7E2FA352-9479-4EC9-B27E-5A893975BC35}" srcOrd="0" destOrd="0" parTransId="{278D016E-7151-4F7F-8482-E637A51D1500}" sibTransId="{B69200C4-578D-466D-BD5E-432EA95F9A0F}"/>
    <dgm:cxn modelId="{6E431A70-72D6-4752-A86E-7ACCC39FEEA6}" type="presOf" srcId="{D0A764F8-6CDA-4AF2-B35E-59AF9AF4CECF}" destId="{8B00BC4B-CECA-4251-8270-A17CEDB068CC}" srcOrd="0" destOrd="4" presId="urn:microsoft.com/office/officeart/2008/layout/AlternatingPictureBlocks"/>
    <dgm:cxn modelId="{91A6E154-D1CA-4520-94C0-E3095B8A9BDE}" type="presOf" srcId="{607073C6-FF95-436D-B422-48E596A71405}" destId="{8B00BC4B-CECA-4251-8270-A17CEDB068CC}" srcOrd="0" destOrd="3" presId="urn:microsoft.com/office/officeart/2008/layout/AlternatingPictureBlocks"/>
    <dgm:cxn modelId="{FE018E79-E488-4C48-9E35-4272D3183565}" type="presOf" srcId="{5C32AF9E-8044-47D5-B48D-0DD6C895221D}" destId="{003D016A-B294-4AE4-AA13-9AF44F3197C6}" srcOrd="0" destOrd="0" presId="urn:microsoft.com/office/officeart/2008/layout/AlternatingPictureBlocks"/>
    <dgm:cxn modelId="{92167382-35E6-4CE3-BEA0-E4635340BCF2}" type="presOf" srcId="{164F9622-1980-4A80-B95D-6F8A810183A2}" destId="{8B00BC4B-CECA-4251-8270-A17CEDB068CC}" srcOrd="0" destOrd="0" presId="urn:microsoft.com/office/officeart/2008/layout/AlternatingPictureBlocks"/>
    <dgm:cxn modelId="{B86C2D98-393D-43B5-A1ED-2949A17C6DC2}" type="presOf" srcId="{C12AEA42-AD82-4A9D-8588-4D79593F6A04}" destId="{8B00BC4B-CECA-4251-8270-A17CEDB068CC}" srcOrd="0" destOrd="2" presId="urn:microsoft.com/office/officeart/2008/layout/AlternatingPictureBlocks"/>
    <dgm:cxn modelId="{5321D6E5-907B-4A3F-B81E-70C74F971B50}" srcId="{5C32AF9E-8044-47D5-B48D-0DD6C895221D}" destId="{164F9622-1980-4A80-B95D-6F8A810183A2}" srcOrd="0" destOrd="0" parTransId="{C6E5E277-F040-4907-B724-250A23E07990}" sibTransId="{58739D47-3A6D-4627-93BA-02AC38CD1713}"/>
    <dgm:cxn modelId="{E7A4C60D-8D4B-4D24-922B-0FB535BE47B9}" type="presParOf" srcId="{003D016A-B294-4AE4-AA13-9AF44F3197C6}" destId="{08E7218A-F0BC-4681-945A-9707F6EFD504}" srcOrd="0" destOrd="0" presId="urn:microsoft.com/office/officeart/2008/layout/AlternatingPictureBlocks"/>
    <dgm:cxn modelId="{E8C0E3AD-DFD2-46CE-A957-981646BB8D14}" type="presParOf" srcId="{08E7218A-F0BC-4681-945A-9707F6EFD504}" destId="{8B00BC4B-CECA-4251-8270-A17CEDB068CC}" srcOrd="0" destOrd="0" presId="urn:microsoft.com/office/officeart/2008/layout/AlternatingPictureBlocks"/>
    <dgm:cxn modelId="{E53EA7C7-278D-4150-BBA3-60A87A0FA2D0}" type="presParOf" srcId="{08E7218A-F0BC-4681-945A-9707F6EFD504}" destId="{829BC9BE-A180-4515-AD38-52BC4AA3EEDF}"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C32AF9E-8044-47D5-B48D-0DD6C895221D}" type="doc">
      <dgm:prSet loTypeId="urn:microsoft.com/office/officeart/2008/layout/AlternatingPictureBlocks" loCatId="list" qsTypeId="urn:microsoft.com/office/officeart/2005/8/quickstyle/simple1" qsCatId="simple" csTypeId="urn:microsoft.com/office/officeart/2005/8/colors/accent1_2" csCatId="accent1" phldr="1"/>
      <dgm:spPr/>
      <dgm:t>
        <a:bodyPr/>
        <a:lstStyle/>
        <a:p>
          <a:endParaRPr lang="en-US"/>
        </a:p>
      </dgm:t>
    </dgm:pt>
    <dgm:pt modelId="{008BA3B3-5CFF-4BAB-A3CC-A89BFB07DAAC}">
      <dgm:prSet custT="1"/>
      <dgm:spPr/>
      <dgm:t>
        <a:bodyPr/>
        <a:lstStyle/>
        <a:p>
          <a:r>
            <a:rPr lang="en-US" sz="2000" b="1" dirty="0">
              <a:latin typeface="Century Gothic" panose="020B0502020202020204" pitchFamily="34" charset="0"/>
            </a:rPr>
            <a:t>Produce (Hungry Harvest)</a:t>
          </a:r>
          <a:endParaRPr lang="en-US" sz="2000" dirty="0">
            <a:latin typeface="Century Gothic" panose="020B0502020202020204" pitchFamily="34" charset="0"/>
          </a:endParaRPr>
        </a:p>
      </dgm:t>
    </dgm:pt>
    <dgm:pt modelId="{673B8FDC-4434-4A04-90A1-0FEEDE901AB7}" type="parTrans" cxnId="{8F8BBA92-51F5-4554-9D76-19C002AF0B09}">
      <dgm:prSet/>
      <dgm:spPr/>
      <dgm:t>
        <a:bodyPr/>
        <a:lstStyle/>
        <a:p>
          <a:endParaRPr lang="en-US"/>
        </a:p>
      </dgm:t>
    </dgm:pt>
    <dgm:pt modelId="{BAE0D36E-F20F-49B6-AE30-F86E3D608E0A}" type="sibTrans" cxnId="{8F8BBA92-51F5-4554-9D76-19C002AF0B09}">
      <dgm:prSet/>
      <dgm:spPr/>
      <dgm:t>
        <a:bodyPr/>
        <a:lstStyle/>
        <a:p>
          <a:endParaRPr lang="en-US"/>
        </a:p>
      </dgm:t>
    </dgm:pt>
    <dgm:pt modelId="{B264090A-630A-456F-8F61-19EA8766DD53}">
      <dgm:prSet custT="1"/>
      <dgm:spPr/>
      <dgm:t>
        <a:bodyPr/>
        <a:lstStyle/>
        <a:p>
          <a:r>
            <a:rPr lang="en-US" sz="2000" dirty="0">
              <a:latin typeface="Century Gothic" panose="020B0502020202020204" pitchFamily="34" charset="0"/>
            </a:rPr>
            <a:t>DC Resident 60 years of age</a:t>
          </a:r>
        </a:p>
      </dgm:t>
    </dgm:pt>
    <dgm:pt modelId="{9C2EAD59-5D3A-4971-9C7D-B25956CFF3DA}" type="parTrans" cxnId="{2E25236D-DEA1-4E4E-8502-6A8103495D97}">
      <dgm:prSet/>
      <dgm:spPr/>
      <dgm:t>
        <a:bodyPr/>
        <a:lstStyle/>
        <a:p>
          <a:endParaRPr lang="en-US"/>
        </a:p>
      </dgm:t>
    </dgm:pt>
    <dgm:pt modelId="{193E9A4E-42AC-4EB2-8C80-AD9CEC3767E8}" type="sibTrans" cxnId="{2E25236D-DEA1-4E4E-8502-6A8103495D97}">
      <dgm:prSet/>
      <dgm:spPr/>
      <dgm:t>
        <a:bodyPr/>
        <a:lstStyle/>
        <a:p>
          <a:endParaRPr lang="en-US"/>
        </a:p>
      </dgm:t>
    </dgm:pt>
    <dgm:pt modelId="{50C5E938-5C3A-4615-94D9-D0D8C5042113}">
      <dgm:prSet custT="1"/>
      <dgm:spPr/>
      <dgm:t>
        <a:bodyPr/>
        <a:lstStyle/>
        <a:p>
          <a:r>
            <a:rPr lang="en-US" sz="2000" dirty="0">
              <a:latin typeface="Century Gothic" panose="020B0502020202020204" pitchFamily="34" charset="0"/>
            </a:rPr>
            <a:t>Currently enrolled in SNAP or CSFP</a:t>
          </a:r>
        </a:p>
      </dgm:t>
    </dgm:pt>
    <dgm:pt modelId="{644A2407-33E3-493A-9E88-2C5F30E8FA30}" type="parTrans" cxnId="{6B396F9F-085E-4196-B863-8738AD6F268E}">
      <dgm:prSet/>
      <dgm:spPr/>
      <dgm:t>
        <a:bodyPr/>
        <a:lstStyle/>
        <a:p>
          <a:endParaRPr lang="en-US"/>
        </a:p>
      </dgm:t>
    </dgm:pt>
    <dgm:pt modelId="{208FF45E-CD13-4A6A-AF7F-FBD761FCCF7F}" type="sibTrans" cxnId="{6B396F9F-085E-4196-B863-8738AD6F268E}">
      <dgm:prSet/>
      <dgm:spPr/>
      <dgm:t>
        <a:bodyPr/>
        <a:lstStyle/>
        <a:p>
          <a:endParaRPr lang="en-US"/>
        </a:p>
      </dgm:t>
    </dgm:pt>
    <dgm:pt modelId="{0850F8A8-98CC-4169-A709-029F952EA137}">
      <dgm:prSet custT="1"/>
      <dgm:spPr/>
      <dgm:t>
        <a:bodyPr/>
        <a:lstStyle/>
        <a:p>
          <a:r>
            <a:rPr lang="en-US" sz="2000" b="1" dirty="0">
              <a:solidFill>
                <a:schemeClr val="bg2"/>
              </a:solidFill>
              <a:latin typeface="Century Gothic" panose="020B0502020202020204" pitchFamily="34" charset="0"/>
            </a:rPr>
            <a:t>Future: Hoping to increase produce and grocery delivery to all 8 Wards within the year</a:t>
          </a:r>
        </a:p>
      </dgm:t>
    </dgm:pt>
    <dgm:pt modelId="{DE970237-F808-4F32-8390-295BA2A5609B}" type="parTrans" cxnId="{570D3E5A-360B-4464-9BAF-157954DAC86F}">
      <dgm:prSet/>
      <dgm:spPr/>
      <dgm:t>
        <a:bodyPr/>
        <a:lstStyle/>
        <a:p>
          <a:endParaRPr lang="en-US"/>
        </a:p>
      </dgm:t>
    </dgm:pt>
    <dgm:pt modelId="{63B5D1F0-FD32-4789-9B82-230347CBE77A}" type="sibTrans" cxnId="{570D3E5A-360B-4464-9BAF-157954DAC86F}">
      <dgm:prSet/>
      <dgm:spPr/>
      <dgm:t>
        <a:bodyPr/>
        <a:lstStyle/>
        <a:p>
          <a:endParaRPr lang="en-US"/>
        </a:p>
      </dgm:t>
    </dgm:pt>
    <dgm:pt modelId="{3B03E8EB-E2FA-4500-91B4-63A59E271983}">
      <dgm:prSet custT="1"/>
      <dgm:spPr/>
      <dgm:t>
        <a:bodyPr/>
        <a:lstStyle/>
        <a:p>
          <a:r>
            <a:rPr lang="en-US" sz="2000" dirty="0">
              <a:latin typeface="Century Gothic" panose="020B0502020202020204" pitchFamily="34" charset="0"/>
            </a:rPr>
            <a:t>Wards 5,6,7 or 8</a:t>
          </a:r>
        </a:p>
      </dgm:t>
    </dgm:pt>
    <dgm:pt modelId="{2E191B90-CD98-477B-8D67-3025E19C4485}" type="parTrans" cxnId="{EE82B10D-D6B3-4CDE-B81D-FF021E7B4AEA}">
      <dgm:prSet/>
      <dgm:spPr/>
      <dgm:t>
        <a:bodyPr/>
        <a:lstStyle/>
        <a:p>
          <a:endParaRPr lang="en-US"/>
        </a:p>
      </dgm:t>
    </dgm:pt>
    <dgm:pt modelId="{2DBDBFCD-471B-4640-82B8-D9525F5AF42A}" type="sibTrans" cxnId="{EE82B10D-D6B3-4CDE-B81D-FF021E7B4AEA}">
      <dgm:prSet/>
      <dgm:spPr/>
      <dgm:t>
        <a:bodyPr/>
        <a:lstStyle/>
        <a:p>
          <a:endParaRPr lang="en-US"/>
        </a:p>
      </dgm:t>
    </dgm:pt>
    <dgm:pt modelId="{003D016A-B294-4AE4-AA13-9AF44F3197C6}" type="pres">
      <dgm:prSet presAssocID="{5C32AF9E-8044-47D5-B48D-0DD6C895221D}" presName="linearFlow" presStyleCnt="0">
        <dgm:presLayoutVars>
          <dgm:dir/>
          <dgm:resizeHandles val="exact"/>
        </dgm:presLayoutVars>
      </dgm:prSet>
      <dgm:spPr/>
    </dgm:pt>
    <dgm:pt modelId="{82939B12-29E1-43C6-9EE8-BA1C08C10B8B}" type="pres">
      <dgm:prSet presAssocID="{008BA3B3-5CFF-4BAB-A3CC-A89BFB07DAAC}" presName="comp" presStyleCnt="0"/>
      <dgm:spPr/>
    </dgm:pt>
    <dgm:pt modelId="{9992E651-B572-4281-8B6B-780D14554217}" type="pres">
      <dgm:prSet presAssocID="{008BA3B3-5CFF-4BAB-A3CC-A89BFB07DAAC}" presName="rect2" presStyleLbl="node1" presStyleIdx="0" presStyleCnt="1" custScaleX="103812">
        <dgm:presLayoutVars>
          <dgm:bulletEnabled val="1"/>
        </dgm:presLayoutVars>
      </dgm:prSet>
      <dgm:spPr/>
    </dgm:pt>
    <dgm:pt modelId="{5BB162DF-5BD6-492F-8871-F7EF4E820831}" type="pres">
      <dgm:prSet presAssocID="{008BA3B3-5CFF-4BAB-A3CC-A89BFB07DAAC}" presName="rect1" presStyleLbl="ln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dgm:spPr>
    </dgm:pt>
  </dgm:ptLst>
  <dgm:cxnLst>
    <dgm:cxn modelId="{EE82B10D-D6B3-4CDE-B81D-FF021E7B4AEA}" srcId="{008BA3B3-5CFF-4BAB-A3CC-A89BFB07DAAC}" destId="{3B03E8EB-E2FA-4500-91B4-63A59E271983}" srcOrd="1" destOrd="0" parTransId="{2E191B90-CD98-477B-8D67-3025E19C4485}" sibTransId="{2DBDBFCD-471B-4640-82B8-D9525F5AF42A}"/>
    <dgm:cxn modelId="{45085635-A7B6-4EC9-9587-D8CDBE8F6D7A}" type="presOf" srcId="{3B03E8EB-E2FA-4500-91B4-63A59E271983}" destId="{9992E651-B572-4281-8B6B-780D14554217}" srcOrd="0" destOrd="2" presId="urn:microsoft.com/office/officeart/2008/layout/AlternatingPictureBlocks"/>
    <dgm:cxn modelId="{9CCCD25C-E2BE-49A8-A75B-8A89459A6CAE}" type="presOf" srcId="{0850F8A8-98CC-4169-A709-029F952EA137}" destId="{9992E651-B572-4281-8B6B-780D14554217}" srcOrd="0" destOrd="4" presId="urn:microsoft.com/office/officeart/2008/layout/AlternatingPictureBlocks"/>
    <dgm:cxn modelId="{0282274C-327A-4FF6-8A81-D91ECDE295A7}" type="presOf" srcId="{B264090A-630A-456F-8F61-19EA8766DD53}" destId="{9992E651-B572-4281-8B6B-780D14554217}" srcOrd="0" destOrd="1" presId="urn:microsoft.com/office/officeart/2008/layout/AlternatingPictureBlocks"/>
    <dgm:cxn modelId="{2E25236D-DEA1-4E4E-8502-6A8103495D97}" srcId="{008BA3B3-5CFF-4BAB-A3CC-A89BFB07DAAC}" destId="{B264090A-630A-456F-8F61-19EA8766DD53}" srcOrd="0" destOrd="0" parTransId="{9C2EAD59-5D3A-4971-9C7D-B25956CFF3DA}" sibTransId="{193E9A4E-42AC-4EB2-8C80-AD9CEC3767E8}"/>
    <dgm:cxn modelId="{FE018E79-E488-4C48-9E35-4272D3183565}" type="presOf" srcId="{5C32AF9E-8044-47D5-B48D-0DD6C895221D}" destId="{003D016A-B294-4AE4-AA13-9AF44F3197C6}" srcOrd="0" destOrd="0" presId="urn:microsoft.com/office/officeart/2008/layout/AlternatingPictureBlocks"/>
    <dgm:cxn modelId="{570D3E5A-360B-4464-9BAF-157954DAC86F}" srcId="{008BA3B3-5CFF-4BAB-A3CC-A89BFB07DAAC}" destId="{0850F8A8-98CC-4169-A709-029F952EA137}" srcOrd="3" destOrd="0" parTransId="{DE970237-F808-4F32-8390-295BA2A5609B}" sibTransId="{63B5D1F0-FD32-4789-9B82-230347CBE77A}"/>
    <dgm:cxn modelId="{8F8BBA92-51F5-4554-9D76-19C002AF0B09}" srcId="{5C32AF9E-8044-47D5-B48D-0DD6C895221D}" destId="{008BA3B3-5CFF-4BAB-A3CC-A89BFB07DAAC}" srcOrd="0" destOrd="0" parTransId="{673B8FDC-4434-4A04-90A1-0FEEDE901AB7}" sibTransId="{BAE0D36E-F20F-49B6-AE30-F86E3D608E0A}"/>
    <dgm:cxn modelId="{6B396F9F-085E-4196-B863-8738AD6F268E}" srcId="{008BA3B3-5CFF-4BAB-A3CC-A89BFB07DAAC}" destId="{50C5E938-5C3A-4615-94D9-D0D8C5042113}" srcOrd="2" destOrd="0" parTransId="{644A2407-33E3-493A-9E88-2C5F30E8FA30}" sibTransId="{208FF45E-CD13-4A6A-AF7F-FBD761FCCF7F}"/>
    <dgm:cxn modelId="{64B25FD4-379D-4275-99DB-732CD2EA8FCD}" type="presOf" srcId="{50C5E938-5C3A-4615-94D9-D0D8C5042113}" destId="{9992E651-B572-4281-8B6B-780D14554217}" srcOrd="0" destOrd="3" presId="urn:microsoft.com/office/officeart/2008/layout/AlternatingPictureBlocks"/>
    <dgm:cxn modelId="{7C457FF9-53B2-4AA1-B1CA-226103FC138A}" type="presOf" srcId="{008BA3B3-5CFF-4BAB-A3CC-A89BFB07DAAC}" destId="{9992E651-B572-4281-8B6B-780D14554217}" srcOrd="0" destOrd="0" presId="urn:microsoft.com/office/officeart/2008/layout/AlternatingPictureBlocks"/>
    <dgm:cxn modelId="{5A8E4D33-505B-460B-8764-13F391ADB0D1}" type="presParOf" srcId="{003D016A-B294-4AE4-AA13-9AF44F3197C6}" destId="{82939B12-29E1-43C6-9EE8-BA1C08C10B8B}" srcOrd="0" destOrd="0" presId="urn:microsoft.com/office/officeart/2008/layout/AlternatingPictureBlocks"/>
    <dgm:cxn modelId="{EC5C2A62-3092-4EE8-A1C4-7B11DFEAFFA6}" type="presParOf" srcId="{82939B12-29E1-43C6-9EE8-BA1C08C10B8B}" destId="{9992E651-B572-4281-8B6B-780D14554217}" srcOrd="0" destOrd="0" presId="urn:microsoft.com/office/officeart/2008/layout/AlternatingPictureBlocks"/>
    <dgm:cxn modelId="{D5DC6A08-814E-4CAC-B65C-28C5B4EDB1A7}" type="presParOf" srcId="{82939B12-29E1-43C6-9EE8-BA1C08C10B8B}" destId="{5BB162DF-5BD6-492F-8871-F7EF4E820831}" srcOrd="1" destOrd="0" presId="urn:microsoft.com/office/officeart/2008/layout/AlternatingPictureBlock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6BCADB1-820D-4487-8C74-33EE6D513BB6}"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7A9326DA-F5C6-4D84-B053-6AEF16C832A0}">
      <dgm:prSet phldrT="[Text]"/>
      <dgm:spPr/>
      <dgm:t>
        <a:bodyPr/>
        <a:lstStyle/>
        <a:p>
          <a:r>
            <a:rPr lang="en-US">
              <a:latin typeface="Roboto" panose="02000000000000000000" pitchFamily="2" charset="0"/>
              <a:ea typeface="Roboto" panose="02000000000000000000" pitchFamily="2" charset="0"/>
              <a:cs typeface="Roboto" panose="02000000000000000000" pitchFamily="2" charset="0"/>
            </a:rPr>
            <a:t>Free groceries at school meal sites</a:t>
          </a:r>
        </a:p>
      </dgm:t>
    </dgm:pt>
    <dgm:pt modelId="{4A055104-EEC4-4150-A862-3C200350D5D4}" type="parTrans" cxnId="{F17A5BBC-1AEC-4675-A582-51B855A4C770}">
      <dgm:prSet/>
      <dgm:spPr/>
      <dgm:t>
        <a:bodyPr/>
        <a:lstStyle/>
        <a:p>
          <a:endParaRPr lang="en-US"/>
        </a:p>
      </dgm:t>
    </dgm:pt>
    <dgm:pt modelId="{1D430DC9-FB95-43C4-A67F-D967C2F68BEA}" type="sibTrans" cxnId="{F17A5BBC-1AEC-4675-A582-51B855A4C770}">
      <dgm:prSet/>
      <dgm:spPr/>
      <dgm:t>
        <a:bodyPr/>
        <a:lstStyle/>
        <a:p>
          <a:endParaRPr lang="en-US"/>
        </a:p>
      </dgm:t>
    </dgm:pt>
    <dgm:pt modelId="{47CDE5A8-E7FB-4D70-BDDC-EBC750864C31}">
      <dgm:prSet phldrT="[Text]"/>
      <dgm:spPr/>
      <dgm:t>
        <a:bodyPr/>
        <a:lstStyle/>
        <a:p>
          <a:r>
            <a:rPr lang="en-US">
              <a:latin typeface="Roboto" panose="02000000000000000000" pitchFamily="2" charset="0"/>
              <a:ea typeface="Roboto" panose="02000000000000000000" pitchFamily="2" charset="0"/>
              <a:cs typeface="Roboto" panose="02000000000000000000" pitchFamily="2" charset="0"/>
            </a:rPr>
            <a:t>Produce Plus Program</a:t>
          </a:r>
        </a:p>
      </dgm:t>
    </dgm:pt>
    <dgm:pt modelId="{B5BAF933-2A4D-4A48-BD1E-67D607CD77F7}" type="parTrans" cxnId="{14EB3240-8E8F-4087-BB7D-9D3A5F4F72DF}">
      <dgm:prSet/>
      <dgm:spPr/>
      <dgm:t>
        <a:bodyPr/>
        <a:lstStyle/>
        <a:p>
          <a:endParaRPr lang="en-US"/>
        </a:p>
      </dgm:t>
    </dgm:pt>
    <dgm:pt modelId="{01E15F02-184F-4CE7-99F3-D85D74AB8750}" type="sibTrans" cxnId="{14EB3240-8E8F-4087-BB7D-9D3A5F4F72DF}">
      <dgm:prSet/>
      <dgm:spPr/>
      <dgm:t>
        <a:bodyPr/>
        <a:lstStyle/>
        <a:p>
          <a:endParaRPr lang="en-US"/>
        </a:p>
      </dgm:t>
    </dgm:pt>
    <dgm:pt modelId="{523B9536-E9F9-4EA1-9F09-21412BF7A22F}">
      <dgm:prSet/>
      <dgm:spPr/>
      <dgm:t>
        <a:bodyPr/>
        <a:lstStyle/>
        <a:p>
          <a:r>
            <a:rPr lang="en-US">
              <a:latin typeface="Roboto" panose="02000000000000000000" pitchFamily="2" charset="0"/>
              <a:ea typeface="Roboto" panose="02000000000000000000" pitchFamily="2" charset="0"/>
              <a:cs typeface="Roboto" panose="02000000000000000000" pitchFamily="2" charset="0"/>
            </a:rPr>
            <a:t>Home-delivered meals &amp; groceries for residents in quarantine</a:t>
          </a:r>
        </a:p>
      </dgm:t>
    </dgm:pt>
    <dgm:pt modelId="{6E9AC155-16F3-4EBC-8CA8-1C9CC664BABB}" type="parTrans" cxnId="{CA2DD9F0-8CCC-4A68-A3D8-6AD00984CF97}">
      <dgm:prSet/>
      <dgm:spPr/>
      <dgm:t>
        <a:bodyPr/>
        <a:lstStyle/>
        <a:p>
          <a:endParaRPr lang="en-US"/>
        </a:p>
      </dgm:t>
    </dgm:pt>
    <dgm:pt modelId="{20A56EDB-33EC-4D11-884F-D8D17C0B8684}" type="sibTrans" cxnId="{CA2DD9F0-8CCC-4A68-A3D8-6AD00984CF97}">
      <dgm:prSet/>
      <dgm:spPr/>
      <dgm:t>
        <a:bodyPr/>
        <a:lstStyle/>
        <a:p>
          <a:endParaRPr lang="en-US"/>
        </a:p>
      </dgm:t>
    </dgm:pt>
    <dgm:pt modelId="{2A8B43F1-7915-46C5-BAD2-18CC4C852CD3}">
      <dgm:prSet phldrT="[Text]"/>
      <dgm:spPr/>
      <dgm:t>
        <a:bodyPr/>
        <a:lstStyle/>
        <a:p>
          <a:r>
            <a:rPr lang="en-US">
              <a:latin typeface="Roboto" panose="02000000000000000000" pitchFamily="2" charset="0"/>
              <a:ea typeface="Roboto" panose="02000000000000000000" pitchFamily="2" charset="0"/>
              <a:cs typeface="Roboto" panose="02000000000000000000" pitchFamily="2" charset="0"/>
            </a:rPr>
            <a:t>Meals for residents experiencing homelessness</a:t>
          </a:r>
        </a:p>
      </dgm:t>
    </dgm:pt>
    <dgm:pt modelId="{6CCC4869-377A-4F06-9AAC-650D90B3E6CB}" type="sibTrans" cxnId="{D4644ECF-6E66-4008-BDE7-C38486B92ECB}">
      <dgm:prSet/>
      <dgm:spPr/>
      <dgm:t>
        <a:bodyPr/>
        <a:lstStyle/>
        <a:p>
          <a:endParaRPr lang="en-US"/>
        </a:p>
      </dgm:t>
    </dgm:pt>
    <dgm:pt modelId="{937F6CAA-5750-427F-83B9-B08D947F915D}" type="parTrans" cxnId="{D4644ECF-6E66-4008-BDE7-C38486B92ECB}">
      <dgm:prSet/>
      <dgm:spPr/>
      <dgm:t>
        <a:bodyPr/>
        <a:lstStyle/>
        <a:p>
          <a:endParaRPr lang="en-US"/>
        </a:p>
      </dgm:t>
    </dgm:pt>
    <dgm:pt modelId="{0D54D3A0-EFFC-483A-BEB4-3151617A1FE3}" type="pres">
      <dgm:prSet presAssocID="{16BCADB1-820D-4487-8C74-33EE6D513BB6}" presName="matrix" presStyleCnt="0">
        <dgm:presLayoutVars>
          <dgm:chMax val="1"/>
          <dgm:dir/>
          <dgm:resizeHandles val="exact"/>
        </dgm:presLayoutVars>
      </dgm:prSet>
      <dgm:spPr/>
    </dgm:pt>
    <dgm:pt modelId="{B8E18FF4-BE2B-41CB-95DB-8F092AC5E8EF}" type="pres">
      <dgm:prSet presAssocID="{16BCADB1-820D-4487-8C74-33EE6D513BB6}" presName="diamond" presStyleLbl="bgShp" presStyleIdx="0" presStyleCnt="1"/>
      <dgm:spPr/>
    </dgm:pt>
    <dgm:pt modelId="{A45152C6-7C01-4445-952F-59EF3154C485}" type="pres">
      <dgm:prSet presAssocID="{16BCADB1-820D-4487-8C74-33EE6D513BB6}" presName="quad1" presStyleLbl="node1" presStyleIdx="0" presStyleCnt="4">
        <dgm:presLayoutVars>
          <dgm:chMax val="0"/>
          <dgm:chPref val="0"/>
          <dgm:bulletEnabled val="1"/>
        </dgm:presLayoutVars>
      </dgm:prSet>
      <dgm:spPr/>
    </dgm:pt>
    <dgm:pt modelId="{99879B9E-8DB4-4B6F-B4C8-C0FB802CA176}" type="pres">
      <dgm:prSet presAssocID="{16BCADB1-820D-4487-8C74-33EE6D513BB6}" presName="quad2" presStyleLbl="node1" presStyleIdx="1" presStyleCnt="4">
        <dgm:presLayoutVars>
          <dgm:chMax val="0"/>
          <dgm:chPref val="0"/>
          <dgm:bulletEnabled val="1"/>
        </dgm:presLayoutVars>
      </dgm:prSet>
      <dgm:spPr/>
    </dgm:pt>
    <dgm:pt modelId="{367046D2-ED92-4171-A648-688E0B715562}" type="pres">
      <dgm:prSet presAssocID="{16BCADB1-820D-4487-8C74-33EE6D513BB6}" presName="quad3" presStyleLbl="node1" presStyleIdx="2" presStyleCnt="4">
        <dgm:presLayoutVars>
          <dgm:chMax val="0"/>
          <dgm:chPref val="0"/>
          <dgm:bulletEnabled val="1"/>
        </dgm:presLayoutVars>
      </dgm:prSet>
      <dgm:spPr/>
    </dgm:pt>
    <dgm:pt modelId="{0C8CC77C-1578-4D47-917A-8980043F0ABF}" type="pres">
      <dgm:prSet presAssocID="{16BCADB1-820D-4487-8C74-33EE6D513BB6}" presName="quad4" presStyleLbl="node1" presStyleIdx="3" presStyleCnt="4">
        <dgm:presLayoutVars>
          <dgm:chMax val="0"/>
          <dgm:chPref val="0"/>
          <dgm:bulletEnabled val="1"/>
        </dgm:presLayoutVars>
      </dgm:prSet>
      <dgm:spPr/>
    </dgm:pt>
  </dgm:ptLst>
  <dgm:cxnLst>
    <dgm:cxn modelId="{2C07B23F-5360-422C-95F0-39ADE695BB14}" type="presOf" srcId="{7A9326DA-F5C6-4D84-B053-6AEF16C832A0}" destId="{A45152C6-7C01-4445-952F-59EF3154C485}" srcOrd="0" destOrd="0" presId="urn:microsoft.com/office/officeart/2005/8/layout/matrix3"/>
    <dgm:cxn modelId="{14EB3240-8E8F-4087-BB7D-9D3A5F4F72DF}" srcId="{16BCADB1-820D-4487-8C74-33EE6D513BB6}" destId="{47CDE5A8-E7FB-4D70-BDDC-EBC750864C31}" srcOrd="3" destOrd="0" parTransId="{B5BAF933-2A4D-4A48-BD1E-67D607CD77F7}" sibTransId="{01E15F02-184F-4CE7-99F3-D85D74AB8750}"/>
    <dgm:cxn modelId="{CF51CE5A-9F49-44F9-94C2-B3FEB6E0324B}" type="presOf" srcId="{16BCADB1-820D-4487-8C74-33EE6D513BB6}" destId="{0D54D3A0-EFFC-483A-BEB4-3151617A1FE3}" srcOrd="0" destOrd="0" presId="urn:microsoft.com/office/officeart/2005/8/layout/matrix3"/>
    <dgm:cxn modelId="{F17A5BBC-1AEC-4675-A582-51B855A4C770}" srcId="{16BCADB1-820D-4487-8C74-33EE6D513BB6}" destId="{7A9326DA-F5C6-4D84-B053-6AEF16C832A0}" srcOrd="0" destOrd="0" parTransId="{4A055104-EEC4-4150-A862-3C200350D5D4}" sibTransId="{1D430DC9-FB95-43C4-A67F-D967C2F68BEA}"/>
    <dgm:cxn modelId="{A9C4D5C9-2017-411B-9B3A-4555F2036A6A}" type="presOf" srcId="{47CDE5A8-E7FB-4D70-BDDC-EBC750864C31}" destId="{0C8CC77C-1578-4D47-917A-8980043F0ABF}" srcOrd="0" destOrd="0" presId="urn:microsoft.com/office/officeart/2005/8/layout/matrix3"/>
    <dgm:cxn modelId="{D4644ECF-6E66-4008-BDE7-C38486B92ECB}" srcId="{16BCADB1-820D-4487-8C74-33EE6D513BB6}" destId="{2A8B43F1-7915-46C5-BAD2-18CC4C852CD3}" srcOrd="2" destOrd="0" parTransId="{937F6CAA-5750-427F-83B9-B08D947F915D}" sibTransId="{6CCC4869-377A-4F06-9AAC-650D90B3E6CB}"/>
    <dgm:cxn modelId="{9FD4C0DD-5FD6-479D-BA30-96106F422CD4}" type="presOf" srcId="{2A8B43F1-7915-46C5-BAD2-18CC4C852CD3}" destId="{367046D2-ED92-4171-A648-688E0B715562}" srcOrd="0" destOrd="0" presId="urn:microsoft.com/office/officeart/2005/8/layout/matrix3"/>
    <dgm:cxn modelId="{3CF7A0EA-2C9A-488C-B7FB-036EEF6B1BD0}" type="presOf" srcId="{523B9536-E9F9-4EA1-9F09-21412BF7A22F}" destId="{99879B9E-8DB4-4B6F-B4C8-C0FB802CA176}" srcOrd="0" destOrd="0" presId="urn:microsoft.com/office/officeart/2005/8/layout/matrix3"/>
    <dgm:cxn modelId="{CA2DD9F0-8CCC-4A68-A3D8-6AD00984CF97}" srcId="{16BCADB1-820D-4487-8C74-33EE6D513BB6}" destId="{523B9536-E9F9-4EA1-9F09-21412BF7A22F}" srcOrd="1" destOrd="0" parTransId="{6E9AC155-16F3-4EBC-8CA8-1C9CC664BABB}" sibTransId="{20A56EDB-33EC-4D11-884F-D8D17C0B8684}"/>
    <dgm:cxn modelId="{94234908-4CBC-45B2-8D72-EE1E3205B6AE}" type="presParOf" srcId="{0D54D3A0-EFFC-483A-BEB4-3151617A1FE3}" destId="{B8E18FF4-BE2B-41CB-95DB-8F092AC5E8EF}" srcOrd="0" destOrd="0" presId="urn:microsoft.com/office/officeart/2005/8/layout/matrix3"/>
    <dgm:cxn modelId="{AC45CC6B-BBDD-4CA5-8747-D5F42D8124D9}" type="presParOf" srcId="{0D54D3A0-EFFC-483A-BEB4-3151617A1FE3}" destId="{A45152C6-7C01-4445-952F-59EF3154C485}" srcOrd="1" destOrd="0" presId="urn:microsoft.com/office/officeart/2005/8/layout/matrix3"/>
    <dgm:cxn modelId="{638E88D5-BB66-4225-AF2D-017754CE1CEF}" type="presParOf" srcId="{0D54D3A0-EFFC-483A-BEB4-3151617A1FE3}" destId="{99879B9E-8DB4-4B6F-B4C8-C0FB802CA176}" srcOrd="2" destOrd="0" presId="urn:microsoft.com/office/officeart/2005/8/layout/matrix3"/>
    <dgm:cxn modelId="{17E6E01E-B23E-4CD2-B3AA-26F8D7F6B13B}" type="presParOf" srcId="{0D54D3A0-EFFC-483A-BEB4-3151617A1FE3}" destId="{367046D2-ED92-4171-A648-688E0B715562}" srcOrd="3" destOrd="0" presId="urn:microsoft.com/office/officeart/2005/8/layout/matrix3"/>
    <dgm:cxn modelId="{CD951DD6-2B24-497D-BDEB-49EFE8DC22CA}" type="presParOf" srcId="{0D54D3A0-EFFC-483A-BEB4-3151617A1FE3}" destId="{0C8CC77C-1578-4D47-917A-8980043F0ABF}"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4C65AB-D279-490E-B14D-883743E22CE0}">
      <dsp:nvSpPr>
        <dsp:cNvPr id="0" name=""/>
        <dsp:cNvSpPr/>
      </dsp:nvSpPr>
      <dsp:spPr>
        <a:xfrm>
          <a:off x="0" y="1275629"/>
          <a:ext cx="5625546" cy="1700838"/>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9E627D-0BB5-4893-BB42-8B5FC39C76CD}">
      <dsp:nvSpPr>
        <dsp:cNvPr id="0" name=""/>
        <dsp:cNvSpPr/>
      </dsp:nvSpPr>
      <dsp:spPr>
        <a:xfrm>
          <a:off x="1882" y="0"/>
          <a:ext cx="2797469" cy="1700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b="1" kern="1200" dirty="0">
              <a:latin typeface="Century Gothic" panose="020B0502020202020204" pitchFamily="34" charset="0"/>
            </a:rPr>
            <a:t>March 16</a:t>
          </a:r>
          <a:r>
            <a:rPr lang="en-US" sz="2000" b="1" kern="1200" baseline="30000" dirty="0">
              <a:latin typeface="Century Gothic" panose="020B0502020202020204" pitchFamily="34" charset="0"/>
            </a:rPr>
            <a:t>th</a:t>
          </a:r>
          <a:r>
            <a:rPr lang="en-US" sz="2000" b="1" kern="1200" dirty="0">
              <a:latin typeface="Century Gothic" panose="020B0502020202020204" pitchFamily="34" charset="0"/>
            </a:rPr>
            <a:t>, 2020</a:t>
          </a:r>
          <a:r>
            <a:rPr lang="en-US" sz="2000" kern="1200" dirty="0">
              <a:latin typeface="Century Gothic" panose="020B0502020202020204" pitchFamily="34" charset="0"/>
            </a:rPr>
            <a:t>: Congregate Dining -&gt; Meal Pick Ups, Suspended Activities.</a:t>
          </a:r>
        </a:p>
      </dsp:txBody>
      <dsp:txXfrm>
        <a:off x="1882" y="0"/>
        <a:ext cx="2797469" cy="1700838"/>
      </dsp:txXfrm>
    </dsp:sp>
    <dsp:sp modelId="{EE30B71F-73CF-40C8-AB77-5AB94CEE5DA3}">
      <dsp:nvSpPr>
        <dsp:cNvPr id="0" name=""/>
        <dsp:cNvSpPr/>
      </dsp:nvSpPr>
      <dsp:spPr>
        <a:xfrm>
          <a:off x="1188012" y="1913443"/>
          <a:ext cx="425209" cy="4252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223567-408F-4F28-9278-A81E9E418651}">
      <dsp:nvSpPr>
        <dsp:cNvPr id="0" name=""/>
        <dsp:cNvSpPr/>
      </dsp:nvSpPr>
      <dsp:spPr>
        <a:xfrm>
          <a:off x="2953282" y="2551258"/>
          <a:ext cx="2222202" cy="17008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latin typeface="Century Gothic" panose="020B0502020202020204" pitchFamily="34" charset="0"/>
            </a:rPr>
            <a:t>March 23</a:t>
          </a:r>
          <a:r>
            <a:rPr lang="en-US" sz="2000" b="1" kern="1200" baseline="30000" dirty="0">
              <a:latin typeface="Century Gothic" panose="020B0502020202020204" pitchFamily="34" charset="0"/>
            </a:rPr>
            <a:t>rd</a:t>
          </a:r>
          <a:r>
            <a:rPr lang="en-US" sz="2000" b="1" kern="1200" dirty="0">
              <a:latin typeface="Century Gothic" panose="020B0502020202020204" pitchFamily="34" charset="0"/>
            </a:rPr>
            <a:t>, 2020: Contactless</a:t>
          </a:r>
          <a:r>
            <a:rPr lang="en-US" sz="2000" b="0" kern="1200" dirty="0">
              <a:latin typeface="Century Gothic" panose="020B0502020202020204" pitchFamily="34" charset="0"/>
            </a:rPr>
            <a:t> meal delivery, virtual classes and telehealth</a:t>
          </a:r>
          <a:endParaRPr lang="en-US" sz="2000" kern="1200" dirty="0">
            <a:latin typeface="Century Gothic" panose="020B0502020202020204" pitchFamily="34" charset="0"/>
          </a:endParaRPr>
        </a:p>
      </dsp:txBody>
      <dsp:txXfrm>
        <a:off x="2953282" y="2551258"/>
        <a:ext cx="2222202" cy="1700838"/>
      </dsp:txXfrm>
    </dsp:sp>
    <dsp:sp modelId="{097E63FF-2EF2-41A5-A5E5-7F796DFEADA6}">
      <dsp:nvSpPr>
        <dsp:cNvPr id="0" name=""/>
        <dsp:cNvSpPr/>
      </dsp:nvSpPr>
      <dsp:spPr>
        <a:xfrm>
          <a:off x="3737403" y="1913443"/>
          <a:ext cx="425209" cy="42520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00BC4B-CECA-4251-8270-A17CEDB068CC}">
      <dsp:nvSpPr>
        <dsp:cNvPr id="0" name=""/>
        <dsp:cNvSpPr/>
      </dsp:nvSpPr>
      <dsp:spPr>
        <a:xfrm>
          <a:off x="2711668" y="639741"/>
          <a:ext cx="5505507" cy="24900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latin typeface="Century Gothic" panose="020B0502020202020204" pitchFamily="34" charset="0"/>
            </a:rPr>
            <a:t>Home Delivered Meals</a:t>
          </a:r>
          <a:endParaRPr lang="en-US" sz="2000" kern="1200" dirty="0">
            <a:latin typeface="Century Gothic" panose="020B0502020202020204" pitchFamily="34" charset="0"/>
          </a:endParaRPr>
        </a:p>
        <a:p>
          <a:pPr marL="171450" lvl="1" indent="-171450" algn="l" defTabSz="800100">
            <a:lnSpc>
              <a:spcPct val="90000"/>
            </a:lnSpc>
            <a:spcBef>
              <a:spcPct val="0"/>
            </a:spcBef>
            <a:spcAft>
              <a:spcPct val="15000"/>
            </a:spcAft>
            <a:buChar char="•"/>
          </a:pPr>
          <a:r>
            <a:rPr lang="en-US" sz="1800" kern="1200" dirty="0">
              <a:latin typeface="Century Gothic" panose="020B0502020202020204" pitchFamily="34" charset="0"/>
            </a:rPr>
            <a:t>DC Resident 60 years of age and a congregate meal client or nutritionally high risk</a:t>
          </a:r>
        </a:p>
        <a:p>
          <a:pPr marL="171450" lvl="1" indent="-171450" algn="l" defTabSz="800100">
            <a:lnSpc>
              <a:spcPct val="90000"/>
            </a:lnSpc>
            <a:spcBef>
              <a:spcPct val="0"/>
            </a:spcBef>
            <a:spcAft>
              <a:spcPct val="15000"/>
            </a:spcAft>
            <a:buChar char="•"/>
          </a:pPr>
          <a:r>
            <a:rPr lang="en-US" sz="1800" kern="1200" dirty="0">
              <a:latin typeface="Century Gothic" panose="020B0502020202020204" pitchFamily="34" charset="0"/>
            </a:rPr>
            <a:t>7 frozen meals, juice, dairy, fruits, and bread</a:t>
          </a:r>
        </a:p>
        <a:p>
          <a:pPr marL="342900" lvl="2" indent="-171450" algn="l" defTabSz="800100">
            <a:lnSpc>
              <a:spcPct val="90000"/>
            </a:lnSpc>
            <a:spcBef>
              <a:spcPct val="0"/>
            </a:spcBef>
            <a:spcAft>
              <a:spcPct val="15000"/>
            </a:spcAft>
            <a:buChar char="•"/>
          </a:pPr>
          <a:r>
            <a:rPr lang="en-US" sz="1800" kern="1200" dirty="0">
              <a:latin typeface="Century Gothic" panose="020B0502020202020204" pitchFamily="34" charset="0"/>
            </a:rPr>
            <a:t>Regular (chicken and beef) Pureed, Vegetarian, Lactaid Milk</a:t>
          </a:r>
        </a:p>
        <a:p>
          <a:pPr marL="171450" lvl="1" indent="-171450" algn="l" defTabSz="800100">
            <a:lnSpc>
              <a:spcPct val="90000"/>
            </a:lnSpc>
            <a:spcBef>
              <a:spcPct val="0"/>
            </a:spcBef>
            <a:spcAft>
              <a:spcPct val="15000"/>
            </a:spcAft>
            <a:buChar char="•"/>
          </a:pPr>
          <a:r>
            <a:rPr lang="en-US" sz="1800" kern="1200" dirty="0">
              <a:latin typeface="Century Gothic" panose="020B0502020202020204" pitchFamily="34" charset="0"/>
            </a:rPr>
            <a:t>Shelf Stable </a:t>
          </a:r>
        </a:p>
      </dsp:txBody>
      <dsp:txXfrm>
        <a:off x="2711668" y="639741"/>
        <a:ext cx="5505507" cy="2490053"/>
      </dsp:txXfrm>
    </dsp:sp>
    <dsp:sp modelId="{829BC9BE-A180-4515-AD38-52BC4AA3EEDF}">
      <dsp:nvSpPr>
        <dsp:cNvPr id="0" name=""/>
        <dsp:cNvSpPr/>
      </dsp:nvSpPr>
      <dsp:spPr>
        <a:xfrm>
          <a:off x="0" y="639741"/>
          <a:ext cx="2465152" cy="2490053"/>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t="-9000" b="-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92E651-B572-4281-8B6B-780D14554217}">
      <dsp:nvSpPr>
        <dsp:cNvPr id="0" name=""/>
        <dsp:cNvSpPr/>
      </dsp:nvSpPr>
      <dsp:spPr>
        <a:xfrm>
          <a:off x="2555783" y="488557"/>
          <a:ext cx="5709796" cy="248762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dirty="0">
              <a:latin typeface="Century Gothic" panose="020B0502020202020204" pitchFamily="34" charset="0"/>
            </a:rPr>
            <a:t>Produce (Hungry Harvest)</a:t>
          </a:r>
          <a:endParaRPr lang="en-US" sz="2000" kern="1200" dirty="0">
            <a:latin typeface="Century Gothic" panose="020B0502020202020204" pitchFamily="34" charset="0"/>
          </a:endParaRPr>
        </a:p>
        <a:p>
          <a:pPr marL="228600" lvl="1" indent="-228600" algn="l" defTabSz="889000">
            <a:lnSpc>
              <a:spcPct val="90000"/>
            </a:lnSpc>
            <a:spcBef>
              <a:spcPct val="0"/>
            </a:spcBef>
            <a:spcAft>
              <a:spcPct val="15000"/>
            </a:spcAft>
            <a:buChar char="•"/>
          </a:pPr>
          <a:r>
            <a:rPr lang="en-US" sz="2000" kern="1200" dirty="0">
              <a:latin typeface="Century Gothic" panose="020B0502020202020204" pitchFamily="34" charset="0"/>
            </a:rPr>
            <a:t>DC Resident 60 years of age</a:t>
          </a:r>
        </a:p>
        <a:p>
          <a:pPr marL="228600" lvl="1" indent="-228600" algn="l" defTabSz="889000">
            <a:lnSpc>
              <a:spcPct val="90000"/>
            </a:lnSpc>
            <a:spcBef>
              <a:spcPct val="0"/>
            </a:spcBef>
            <a:spcAft>
              <a:spcPct val="15000"/>
            </a:spcAft>
            <a:buChar char="•"/>
          </a:pPr>
          <a:r>
            <a:rPr lang="en-US" sz="2000" kern="1200" dirty="0">
              <a:latin typeface="Century Gothic" panose="020B0502020202020204" pitchFamily="34" charset="0"/>
            </a:rPr>
            <a:t>Wards 5,6,7 or 8</a:t>
          </a:r>
        </a:p>
        <a:p>
          <a:pPr marL="228600" lvl="1" indent="-228600" algn="l" defTabSz="889000">
            <a:lnSpc>
              <a:spcPct val="90000"/>
            </a:lnSpc>
            <a:spcBef>
              <a:spcPct val="0"/>
            </a:spcBef>
            <a:spcAft>
              <a:spcPct val="15000"/>
            </a:spcAft>
            <a:buChar char="•"/>
          </a:pPr>
          <a:r>
            <a:rPr lang="en-US" sz="2000" kern="1200" dirty="0">
              <a:latin typeface="Century Gothic" panose="020B0502020202020204" pitchFamily="34" charset="0"/>
            </a:rPr>
            <a:t>Currently enrolled in SNAP or CSFP</a:t>
          </a:r>
        </a:p>
        <a:p>
          <a:pPr marL="228600" lvl="1" indent="-228600" algn="l" defTabSz="889000">
            <a:lnSpc>
              <a:spcPct val="90000"/>
            </a:lnSpc>
            <a:spcBef>
              <a:spcPct val="0"/>
            </a:spcBef>
            <a:spcAft>
              <a:spcPct val="15000"/>
            </a:spcAft>
            <a:buChar char="•"/>
          </a:pPr>
          <a:r>
            <a:rPr lang="en-US" sz="2000" b="1" kern="1200" dirty="0">
              <a:solidFill>
                <a:schemeClr val="bg2"/>
              </a:solidFill>
              <a:latin typeface="Century Gothic" panose="020B0502020202020204" pitchFamily="34" charset="0"/>
            </a:rPr>
            <a:t>Future: Hoping to increase produce and grocery delivery to all 8 Wards within the year</a:t>
          </a:r>
        </a:p>
      </dsp:txBody>
      <dsp:txXfrm>
        <a:off x="2555783" y="488557"/>
        <a:ext cx="5709796" cy="2487621"/>
      </dsp:txXfrm>
    </dsp:sp>
    <dsp:sp modelId="{5BB162DF-5BD6-492F-8871-F7EF4E820831}">
      <dsp:nvSpPr>
        <dsp:cNvPr id="0" name=""/>
        <dsp:cNvSpPr/>
      </dsp:nvSpPr>
      <dsp:spPr>
        <a:xfrm>
          <a:off x="-48403" y="488557"/>
          <a:ext cx="2462745" cy="2487621"/>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6000" r="-2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E18FF4-BE2B-41CB-95DB-8F092AC5E8EF}">
      <dsp:nvSpPr>
        <dsp:cNvPr id="0" name=""/>
        <dsp:cNvSpPr/>
      </dsp:nvSpPr>
      <dsp:spPr>
        <a:xfrm>
          <a:off x="345974" y="0"/>
          <a:ext cx="5896743" cy="5896743"/>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5152C6-7C01-4445-952F-59EF3154C485}">
      <dsp:nvSpPr>
        <dsp:cNvPr id="0" name=""/>
        <dsp:cNvSpPr/>
      </dsp:nvSpPr>
      <dsp:spPr>
        <a:xfrm>
          <a:off x="906164" y="560190"/>
          <a:ext cx="2299729" cy="22997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Roboto" panose="02000000000000000000" pitchFamily="2" charset="0"/>
              <a:ea typeface="Roboto" panose="02000000000000000000" pitchFamily="2" charset="0"/>
              <a:cs typeface="Roboto" panose="02000000000000000000" pitchFamily="2" charset="0"/>
            </a:rPr>
            <a:t>Free groceries at school meal sites</a:t>
          </a:r>
        </a:p>
      </dsp:txBody>
      <dsp:txXfrm>
        <a:off x="1018428" y="672454"/>
        <a:ext cx="2075201" cy="2075201"/>
      </dsp:txXfrm>
    </dsp:sp>
    <dsp:sp modelId="{99879B9E-8DB4-4B6F-B4C8-C0FB802CA176}">
      <dsp:nvSpPr>
        <dsp:cNvPr id="0" name=""/>
        <dsp:cNvSpPr/>
      </dsp:nvSpPr>
      <dsp:spPr>
        <a:xfrm>
          <a:off x="3382796" y="560190"/>
          <a:ext cx="2299729" cy="22997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Roboto" panose="02000000000000000000" pitchFamily="2" charset="0"/>
              <a:ea typeface="Roboto" panose="02000000000000000000" pitchFamily="2" charset="0"/>
              <a:cs typeface="Roboto" panose="02000000000000000000" pitchFamily="2" charset="0"/>
            </a:rPr>
            <a:t>Home-delivered meals &amp; groceries for residents in quarantine</a:t>
          </a:r>
        </a:p>
      </dsp:txBody>
      <dsp:txXfrm>
        <a:off x="3495060" y="672454"/>
        <a:ext cx="2075201" cy="2075201"/>
      </dsp:txXfrm>
    </dsp:sp>
    <dsp:sp modelId="{367046D2-ED92-4171-A648-688E0B715562}">
      <dsp:nvSpPr>
        <dsp:cNvPr id="0" name=""/>
        <dsp:cNvSpPr/>
      </dsp:nvSpPr>
      <dsp:spPr>
        <a:xfrm>
          <a:off x="906164" y="3036822"/>
          <a:ext cx="2299729" cy="22997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Roboto" panose="02000000000000000000" pitchFamily="2" charset="0"/>
              <a:ea typeface="Roboto" panose="02000000000000000000" pitchFamily="2" charset="0"/>
              <a:cs typeface="Roboto" panose="02000000000000000000" pitchFamily="2" charset="0"/>
            </a:rPr>
            <a:t>Meals for residents experiencing homelessness</a:t>
          </a:r>
        </a:p>
      </dsp:txBody>
      <dsp:txXfrm>
        <a:off x="1018428" y="3149086"/>
        <a:ext cx="2075201" cy="2075201"/>
      </dsp:txXfrm>
    </dsp:sp>
    <dsp:sp modelId="{0C8CC77C-1578-4D47-917A-8980043F0ABF}">
      <dsp:nvSpPr>
        <dsp:cNvPr id="0" name=""/>
        <dsp:cNvSpPr/>
      </dsp:nvSpPr>
      <dsp:spPr>
        <a:xfrm>
          <a:off x="3382796" y="3036822"/>
          <a:ext cx="2299729" cy="229972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kern="1200">
              <a:latin typeface="Roboto" panose="02000000000000000000" pitchFamily="2" charset="0"/>
              <a:ea typeface="Roboto" panose="02000000000000000000" pitchFamily="2" charset="0"/>
              <a:cs typeface="Roboto" panose="02000000000000000000" pitchFamily="2" charset="0"/>
            </a:rPr>
            <a:t>Produce Plus Program</a:t>
          </a:r>
        </a:p>
      </dsp:txBody>
      <dsp:txXfrm>
        <a:off x="3495060" y="3149086"/>
        <a:ext cx="2075201" cy="207520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C0D631-D8CE-6D47-A5A8-509DD99CA9C0}" type="datetimeFigureOut">
              <a:rPr lang="en-US" smtClean="0"/>
              <a:t>6/23/2020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801978-A4F9-B142-8E19-C48DFC41A5C5}" type="slidenum">
              <a:rPr lang="en-US" smtClean="0"/>
              <a:t>‹#›</a:t>
            </a:fld>
            <a:endParaRPr lang="en-US"/>
          </a:p>
        </p:txBody>
      </p:sp>
    </p:spTree>
    <p:extLst>
      <p:ext uri="{BB962C8B-B14F-4D97-AF65-F5344CB8AC3E}">
        <p14:creationId xmlns:p14="http://schemas.microsoft.com/office/powerpoint/2010/main" val="26440635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hnrca.tufts.edu/myplate/myplate-for-older-adults/download/"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t>Read slide notes for additional information.</a:t>
            </a:r>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A095B9-7CE9-44AC-B5D9-706120870AD7}"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75299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84c9f0803d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84c9f0803d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7515867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 designed to support safe access to the program benefits	during the COVID-19 pandemic</a:t>
            </a:r>
          </a:p>
          <a:p>
            <a:endParaRPr lang="en-US" dirty="0"/>
          </a:p>
        </p:txBody>
      </p:sp>
      <p:sp>
        <p:nvSpPr>
          <p:cNvPr id="4" name="Slide Number Placeholder 3"/>
          <p:cNvSpPr>
            <a:spLocks noGrp="1"/>
          </p:cNvSpPr>
          <p:nvPr>
            <p:ph type="sldNum" sz="quarter" idx="5"/>
          </p:nvPr>
        </p:nvSpPr>
        <p:spPr/>
        <p:txBody>
          <a:bodyPr/>
          <a:lstStyle/>
          <a:p>
            <a:fld id="{06801978-A4F9-B142-8E19-C48DFC41A5C5}" type="slidenum">
              <a:rPr lang="en-US" smtClean="0"/>
              <a:t>34</a:t>
            </a:fld>
            <a:endParaRPr lang="en-US"/>
          </a:p>
        </p:txBody>
      </p:sp>
    </p:spTree>
    <p:extLst>
      <p:ext uri="{BB962C8B-B14F-4D97-AF65-F5344CB8AC3E}">
        <p14:creationId xmlns:p14="http://schemas.microsoft.com/office/powerpoint/2010/main" val="2508995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778754a982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778754a982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3489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F09D289-12E6-4EB0-AD55-098C430802CF}" type="slidenum">
              <a:rPr lang="en-US" smtClean="0"/>
              <a:t>17</a:t>
            </a:fld>
            <a:endParaRPr lang="en-US" dirty="0"/>
          </a:p>
        </p:txBody>
      </p:sp>
    </p:spTree>
    <p:extLst>
      <p:ext uri="{BB962C8B-B14F-4D97-AF65-F5344CB8AC3E}">
        <p14:creationId xmlns:p14="http://schemas.microsoft.com/office/powerpoint/2010/main" val="1367350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9D289-12E6-4EB0-AD55-098C430802CF}" type="slidenum">
              <a:rPr lang="en-US" smtClean="0"/>
              <a:t>18</a:t>
            </a:fld>
            <a:endParaRPr lang="en-US" dirty="0"/>
          </a:p>
        </p:txBody>
      </p:sp>
    </p:spTree>
    <p:extLst>
      <p:ext uri="{BB962C8B-B14F-4D97-AF65-F5344CB8AC3E}">
        <p14:creationId xmlns:p14="http://schemas.microsoft.com/office/powerpoint/2010/main" val="1417295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9D289-12E6-4EB0-AD55-098C430802CF}" type="slidenum">
              <a:rPr lang="en-US" smtClean="0"/>
              <a:t>19</a:t>
            </a:fld>
            <a:endParaRPr lang="en-US" dirty="0"/>
          </a:p>
        </p:txBody>
      </p:sp>
    </p:spTree>
    <p:extLst>
      <p:ext uri="{BB962C8B-B14F-4D97-AF65-F5344CB8AC3E}">
        <p14:creationId xmlns:p14="http://schemas.microsoft.com/office/powerpoint/2010/main" val="1932947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9D289-12E6-4EB0-AD55-098C430802CF}" type="slidenum">
              <a:rPr lang="en-US" smtClean="0"/>
              <a:t>20</a:t>
            </a:fld>
            <a:endParaRPr lang="en-US" dirty="0"/>
          </a:p>
        </p:txBody>
      </p:sp>
    </p:spTree>
    <p:extLst>
      <p:ext uri="{BB962C8B-B14F-4D97-AF65-F5344CB8AC3E}">
        <p14:creationId xmlns:p14="http://schemas.microsoft.com/office/powerpoint/2010/main" val="1128339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https://hnrca.tufts.edu/myplate/myplate-for-older-adults/download/</a:t>
            </a:r>
            <a:endParaRPr lang="en-US" dirty="0"/>
          </a:p>
          <a:p>
            <a:r>
              <a:rPr lang="en-US" dirty="0"/>
              <a:t>Meals meet 1/3 of the RDA </a:t>
            </a:r>
          </a:p>
          <a:p>
            <a:endParaRPr lang="en-US" dirty="0"/>
          </a:p>
          <a:p>
            <a:r>
              <a:rPr lang="en-US" dirty="0"/>
              <a:t>Over 75% of adults don’t consume recommended amounts of fruits, vegetables, whole grains, and diary.</a:t>
            </a:r>
          </a:p>
        </p:txBody>
      </p:sp>
      <p:sp>
        <p:nvSpPr>
          <p:cNvPr id="4" name="Slide Number Placeholder 3"/>
          <p:cNvSpPr>
            <a:spLocks noGrp="1"/>
          </p:cNvSpPr>
          <p:nvPr>
            <p:ph type="sldNum" sz="quarter" idx="10"/>
          </p:nvPr>
        </p:nvSpPr>
        <p:spPr/>
        <p:txBody>
          <a:bodyPr/>
          <a:lstStyle/>
          <a:p>
            <a:fld id="{1F09D289-12E6-4EB0-AD55-098C430802CF}" type="slidenum">
              <a:rPr lang="en-US" smtClean="0"/>
              <a:t>21</a:t>
            </a:fld>
            <a:endParaRPr lang="en-US" dirty="0"/>
          </a:p>
        </p:txBody>
      </p:sp>
    </p:spTree>
    <p:extLst>
      <p:ext uri="{BB962C8B-B14F-4D97-AF65-F5344CB8AC3E}">
        <p14:creationId xmlns:p14="http://schemas.microsoft.com/office/powerpoint/2010/main" val="313543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9D289-12E6-4EB0-AD55-098C430802CF}" type="slidenum">
              <a:rPr lang="en-US" smtClean="0"/>
              <a:t>22</a:t>
            </a:fld>
            <a:endParaRPr lang="en-US" dirty="0"/>
          </a:p>
        </p:txBody>
      </p:sp>
    </p:spTree>
    <p:extLst>
      <p:ext uri="{BB962C8B-B14F-4D97-AF65-F5344CB8AC3E}">
        <p14:creationId xmlns:p14="http://schemas.microsoft.com/office/powerpoint/2010/main" val="4285812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9D289-12E6-4EB0-AD55-098C430802CF}" type="slidenum">
              <a:rPr lang="en-US" smtClean="0"/>
              <a:t>23</a:t>
            </a:fld>
            <a:endParaRPr lang="en-US" dirty="0"/>
          </a:p>
        </p:txBody>
      </p:sp>
    </p:spTree>
    <p:extLst>
      <p:ext uri="{BB962C8B-B14F-4D97-AF65-F5344CB8AC3E}">
        <p14:creationId xmlns:p14="http://schemas.microsoft.com/office/powerpoint/2010/main" val="12399141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09D289-12E6-4EB0-AD55-098C430802CF}" type="slidenum">
              <a:rPr lang="en-US" smtClean="0"/>
              <a:t>24</a:t>
            </a:fld>
            <a:endParaRPr lang="en-US" dirty="0"/>
          </a:p>
        </p:txBody>
      </p:sp>
    </p:spTree>
    <p:extLst>
      <p:ext uri="{BB962C8B-B14F-4D97-AF65-F5344CB8AC3E}">
        <p14:creationId xmlns:p14="http://schemas.microsoft.com/office/powerpoint/2010/main" val="2832270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99186-2446-8144-BC04-F18E2D5CF7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E4EABF-8ADB-FB41-A384-4BF00E36A5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636166-03CF-8B48-8EF8-65A84A370FFC}"/>
              </a:ext>
            </a:extLst>
          </p:cNvPr>
          <p:cNvSpPr>
            <a:spLocks noGrp="1"/>
          </p:cNvSpPr>
          <p:nvPr>
            <p:ph type="dt" sz="half" idx="10"/>
          </p:nvPr>
        </p:nvSpPr>
        <p:spPr/>
        <p:txBody>
          <a:bodyPr/>
          <a:lstStyle/>
          <a:p>
            <a:fld id="{E3131392-4249-8040-B117-46D6DF4C0B7C}" type="datetime1">
              <a:rPr lang="en-US" smtClean="0"/>
              <a:t>6/23/2020</a:t>
            </a:fld>
            <a:endParaRPr lang="en-US"/>
          </a:p>
        </p:txBody>
      </p:sp>
      <p:sp>
        <p:nvSpPr>
          <p:cNvPr id="5" name="Footer Placeholder 4">
            <a:extLst>
              <a:ext uri="{FF2B5EF4-FFF2-40B4-BE49-F238E27FC236}">
                <a16:creationId xmlns:a16="http://schemas.microsoft.com/office/drawing/2014/main" id="{82BD3F0E-EFC4-694C-A669-A9E21A24C7EB}"/>
              </a:ext>
            </a:extLst>
          </p:cNvPr>
          <p:cNvSpPr>
            <a:spLocks noGrp="1"/>
          </p:cNvSpPr>
          <p:nvPr>
            <p:ph type="ftr" sz="quarter" idx="11"/>
          </p:nvPr>
        </p:nvSpPr>
        <p:spPr/>
        <p:txBody>
          <a:bodyPr/>
          <a:lstStyle/>
          <a:p>
            <a:r>
              <a:rPr lang="en-US"/>
              <a:t>www.dchunger.org - (202) 640-1088 - info@dchunger.org</a:t>
            </a:r>
          </a:p>
        </p:txBody>
      </p:sp>
      <p:sp>
        <p:nvSpPr>
          <p:cNvPr id="6" name="Slide Number Placeholder 5">
            <a:extLst>
              <a:ext uri="{FF2B5EF4-FFF2-40B4-BE49-F238E27FC236}">
                <a16:creationId xmlns:a16="http://schemas.microsoft.com/office/drawing/2014/main" id="{59071332-84DA-B74C-B556-646F685A1593}"/>
              </a:ext>
            </a:extLst>
          </p:cNvPr>
          <p:cNvSpPr>
            <a:spLocks noGrp="1"/>
          </p:cNvSpPr>
          <p:nvPr>
            <p:ph type="sldNum" sz="quarter" idx="12"/>
          </p:nvPr>
        </p:nvSpPr>
        <p:spPr/>
        <p:txBody>
          <a:bodyPr/>
          <a:lstStyle/>
          <a:p>
            <a:fld id="{89EF109B-F551-C442-A338-174B7ADD84CD}" type="slidenum">
              <a:rPr lang="en-US" smtClean="0"/>
              <a:t>‹#›</a:t>
            </a:fld>
            <a:endParaRPr lang="en-US"/>
          </a:p>
        </p:txBody>
      </p:sp>
    </p:spTree>
    <p:extLst>
      <p:ext uri="{BB962C8B-B14F-4D97-AF65-F5344CB8AC3E}">
        <p14:creationId xmlns:p14="http://schemas.microsoft.com/office/powerpoint/2010/main" val="14102181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366D0A-8C85-B04C-99D5-A2E27DC507D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1C3BCC8-5E67-874E-8E92-7235DB6DE98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69E62B-15AB-0B4F-8AFE-A5A24141018C}"/>
              </a:ext>
            </a:extLst>
          </p:cNvPr>
          <p:cNvSpPr>
            <a:spLocks noGrp="1"/>
          </p:cNvSpPr>
          <p:nvPr>
            <p:ph type="dt" sz="half" idx="10"/>
          </p:nvPr>
        </p:nvSpPr>
        <p:spPr/>
        <p:txBody>
          <a:bodyPr/>
          <a:lstStyle/>
          <a:p>
            <a:fld id="{7F140610-E280-3E4D-909A-5DDE9AFF811C}" type="datetime1">
              <a:rPr lang="en-US" smtClean="0"/>
              <a:t>6/23/2020</a:t>
            </a:fld>
            <a:endParaRPr lang="en-US"/>
          </a:p>
        </p:txBody>
      </p:sp>
      <p:sp>
        <p:nvSpPr>
          <p:cNvPr id="5" name="Footer Placeholder 4">
            <a:extLst>
              <a:ext uri="{FF2B5EF4-FFF2-40B4-BE49-F238E27FC236}">
                <a16:creationId xmlns:a16="http://schemas.microsoft.com/office/drawing/2014/main" id="{C3FE95D8-33DD-E543-96A1-A6E3EACE37A4}"/>
              </a:ext>
            </a:extLst>
          </p:cNvPr>
          <p:cNvSpPr>
            <a:spLocks noGrp="1"/>
          </p:cNvSpPr>
          <p:nvPr>
            <p:ph type="ftr" sz="quarter" idx="11"/>
          </p:nvPr>
        </p:nvSpPr>
        <p:spPr/>
        <p:txBody>
          <a:bodyPr/>
          <a:lstStyle/>
          <a:p>
            <a:r>
              <a:rPr lang="en-US"/>
              <a:t>www.dchunger.org - (202) 640-1088 - info@dchunger.org</a:t>
            </a:r>
          </a:p>
        </p:txBody>
      </p:sp>
      <p:sp>
        <p:nvSpPr>
          <p:cNvPr id="6" name="Slide Number Placeholder 5">
            <a:extLst>
              <a:ext uri="{FF2B5EF4-FFF2-40B4-BE49-F238E27FC236}">
                <a16:creationId xmlns:a16="http://schemas.microsoft.com/office/drawing/2014/main" id="{7BD1E425-BDBB-8444-BF0F-7969E238FA5C}"/>
              </a:ext>
            </a:extLst>
          </p:cNvPr>
          <p:cNvSpPr>
            <a:spLocks noGrp="1"/>
          </p:cNvSpPr>
          <p:nvPr>
            <p:ph type="sldNum" sz="quarter" idx="12"/>
          </p:nvPr>
        </p:nvSpPr>
        <p:spPr/>
        <p:txBody>
          <a:bodyPr/>
          <a:lstStyle/>
          <a:p>
            <a:fld id="{89EF109B-F551-C442-A338-174B7ADD84CD}" type="slidenum">
              <a:rPr lang="en-US" smtClean="0"/>
              <a:t>‹#›</a:t>
            </a:fld>
            <a:endParaRPr lang="en-US"/>
          </a:p>
        </p:txBody>
      </p:sp>
    </p:spTree>
    <p:extLst>
      <p:ext uri="{BB962C8B-B14F-4D97-AF65-F5344CB8AC3E}">
        <p14:creationId xmlns:p14="http://schemas.microsoft.com/office/powerpoint/2010/main" val="42885088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8A19F98-DA61-FF4A-9E32-E810278EE54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7EE0473-1619-B445-8640-E593B13F128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3FE99F-E35C-F94C-AD33-19F5A2B785C4}"/>
              </a:ext>
            </a:extLst>
          </p:cNvPr>
          <p:cNvSpPr>
            <a:spLocks noGrp="1"/>
          </p:cNvSpPr>
          <p:nvPr>
            <p:ph type="dt" sz="half" idx="10"/>
          </p:nvPr>
        </p:nvSpPr>
        <p:spPr/>
        <p:txBody>
          <a:bodyPr/>
          <a:lstStyle/>
          <a:p>
            <a:fld id="{2334328F-AE33-9E46-A9B3-4861B691C38E}" type="datetime1">
              <a:rPr lang="en-US" smtClean="0"/>
              <a:t>6/23/2020</a:t>
            </a:fld>
            <a:endParaRPr lang="en-US"/>
          </a:p>
        </p:txBody>
      </p:sp>
      <p:sp>
        <p:nvSpPr>
          <p:cNvPr id="5" name="Footer Placeholder 4">
            <a:extLst>
              <a:ext uri="{FF2B5EF4-FFF2-40B4-BE49-F238E27FC236}">
                <a16:creationId xmlns:a16="http://schemas.microsoft.com/office/drawing/2014/main" id="{EF4FDC3A-B51C-EA49-9058-CC2FD10A7F0F}"/>
              </a:ext>
            </a:extLst>
          </p:cNvPr>
          <p:cNvSpPr>
            <a:spLocks noGrp="1"/>
          </p:cNvSpPr>
          <p:nvPr>
            <p:ph type="ftr" sz="quarter" idx="11"/>
          </p:nvPr>
        </p:nvSpPr>
        <p:spPr/>
        <p:txBody>
          <a:bodyPr/>
          <a:lstStyle/>
          <a:p>
            <a:r>
              <a:rPr lang="en-US"/>
              <a:t>www.dchunger.org - (202) 640-1088 - info@dchunger.org</a:t>
            </a:r>
          </a:p>
        </p:txBody>
      </p:sp>
      <p:sp>
        <p:nvSpPr>
          <p:cNvPr id="6" name="Slide Number Placeholder 5">
            <a:extLst>
              <a:ext uri="{FF2B5EF4-FFF2-40B4-BE49-F238E27FC236}">
                <a16:creationId xmlns:a16="http://schemas.microsoft.com/office/drawing/2014/main" id="{F972AB09-33D8-654F-80A2-A564A4754B55}"/>
              </a:ext>
            </a:extLst>
          </p:cNvPr>
          <p:cNvSpPr>
            <a:spLocks noGrp="1"/>
          </p:cNvSpPr>
          <p:nvPr>
            <p:ph type="sldNum" sz="quarter" idx="12"/>
          </p:nvPr>
        </p:nvSpPr>
        <p:spPr/>
        <p:txBody>
          <a:bodyPr/>
          <a:lstStyle/>
          <a:p>
            <a:fld id="{89EF109B-F551-C442-A338-174B7ADD84CD}" type="slidenum">
              <a:rPr lang="en-US" smtClean="0"/>
              <a:t>‹#›</a:t>
            </a:fld>
            <a:endParaRPr lang="en-US"/>
          </a:p>
        </p:txBody>
      </p:sp>
    </p:spTree>
    <p:extLst>
      <p:ext uri="{BB962C8B-B14F-4D97-AF65-F5344CB8AC3E}">
        <p14:creationId xmlns:p14="http://schemas.microsoft.com/office/powerpoint/2010/main" val="271651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8" name="Google Shape;28;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29" name="Google Shape;29;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822001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sp>
        <p:nvSpPr>
          <p:cNvPr id="36" name="Google Shape;36;p5"/>
          <p:cNvSpPr txBox="1">
            <a:spLocks noGrp="1"/>
          </p:cNvSpPr>
          <p:nvPr>
            <p:ph type="title"/>
          </p:nvPr>
        </p:nvSpPr>
        <p:spPr>
          <a:xfrm>
            <a:off x="972600" y="1758200"/>
            <a:ext cx="10251200" cy="7136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3467">
                <a:solidFill>
                  <a:schemeClr val="dk2"/>
                </a:solidFill>
              </a:defRPr>
            </a:lvl1pPr>
            <a:lvl2pPr lvl="1">
              <a:spcBef>
                <a:spcPts val="0"/>
              </a:spcBef>
              <a:spcAft>
                <a:spcPts val="0"/>
              </a:spcAft>
              <a:buClr>
                <a:schemeClr val="dk2"/>
              </a:buClr>
              <a:buSzPts val="2600"/>
              <a:buNone/>
              <a:defRPr sz="3467">
                <a:solidFill>
                  <a:schemeClr val="dk2"/>
                </a:solidFill>
              </a:defRPr>
            </a:lvl2pPr>
            <a:lvl3pPr lvl="2">
              <a:spcBef>
                <a:spcPts val="0"/>
              </a:spcBef>
              <a:spcAft>
                <a:spcPts val="0"/>
              </a:spcAft>
              <a:buClr>
                <a:schemeClr val="dk2"/>
              </a:buClr>
              <a:buSzPts val="2600"/>
              <a:buNone/>
              <a:defRPr sz="3467">
                <a:solidFill>
                  <a:schemeClr val="dk2"/>
                </a:solidFill>
              </a:defRPr>
            </a:lvl3pPr>
            <a:lvl4pPr lvl="3">
              <a:spcBef>
                <a:spcPts val="0"/>
              </a:spcBef>
              <a:spcAft>
                <a:spcPts val="0"/>
              </a:spcAft>
              <a:buClr>
                <a:schemeClr val="dk2"/>
              </a:buClr>
              <a:buSzPts val="2600"/>
              <a:buNone/>
              <a:defRPr sz="3467">
                <a:solidFill>
                  <a:schemeClr val="dk2"/>
                </a:solidFill>
              </a:defRPr>
            </a:lvl4pPr>
            <a:lvl5pPr lvl="4">
              <a:spcBef>
                <a:spcPts val="0"/>
              </a:spcBef>
              <a:spcAft>
                <a:spcPts val="0"/>
              </a:spcAft>
              <a:buClr>
                <a:schemeClr val="dk2"/>
              </a:buClr>
              <a:buSzPts val="2600"/>
              <a:buNone/>
              <a:defRPr sz="3467">
                <a:solidFill>
                  <a:schemeClr val="dk2"/>
                </a:solidFill>
              </a:defRPr>
            </a:lvl5pPr>
            <a:lvl6pPr lvl="5">
              <a:spcBef>
                <a:spcPts val="0"/>
              </a:spcBef>
              <a:spcAft>
                <a:spcPts val="0"/>
              </a:spcAft>
              <a:buClr>
                <a:schemeClr val="dk2"/>
              </a:buClr>
              <a:buSzPts val="2600"/>
              <a:buNone/>
              <a:defRPr sz="3467">
                <a:solidFill>
                  <a:schemeClr val="dk2"/>
                </a:solidFill>
              </a:defRPr>
            </a:lvl6pPr>
            <a:lvl7pPr lvl="6">
              <a:spcBef>
                <a:spcPts val="0"/>
              </a:spcBef>
              <a:spcAft>
                <a:spcPts val="0"/>
              </a:spcAft>
              <a:buClr>
                <a:schemeClr val="dk2"/>
              </a:buClr>
              <a:buSzPts val="2600"/>
              <a:buNone/>
              <a:defRPr sz="3467">
                <a:solidFill>
                  <a:schemeClr val="dk2"/>
                </a:solidFill>
              </a:defRPr>
            </a:lvl7pPr>
            <a:lvl8pPr lvl="7">
              <a:spcBef>
                <a:spcPts val="0"/>
              </a:spcBef>
              <a:spcAft>
                <a:spcPts val="0"/>
              </a:spcAft>
              <a:buClr>
                <a:schemeClr val="dk2"/>
              </a:buClr>
              <a:buSzPts val="2600"/>
              <a:buNone/>
              <a:defRPr sz="3467">
                <a:solidFill>
                  <a:schemeClr val="dk2"/>
                </a:solidFill>
              </a:defRPr>
            </a:lvl8pPr>
            <a:lvl9pPr lvl="8">
              <a:spcBef>
                <a:spcPts val="0"/>
              </a:spcBef>
              <a:spcAft>
                <a:spcPts val="0"/>
              </a:spcAft>
              <a:buClr>
                <a:schemeClr val="dk2"/>
              </a:buClr>
              <a:buSzPts val="2600"/>
              <a:buNone/>
              <a:defRPr sz="3467">
                <a:solidFill>
                  <a:schemeClr val="dk2"/>
                </a:solidFill>
              </a:defRPr>
            </a:lvl9pPr>
          </a:lstStyle>
          <a:p>
            <a:endParaRPr/>
          </a:p>
        </p:txBody>
      </p:sp>
      <p:sp>
        <p:nvSpPr>
          <p:cNvPr id="37" name="Google Shape;37;p5"/>
          <p:cNvSpPr txBox="1">
            <a:spLocks noGrp="1"/>
          </p:cNvSpPr>
          <p:nvPr>
            <p:ph type="body" idx="1"/>
          </p:nvPr>
        </p:nvSpPr>
        <p:spPr>
          <a:xfrm>
            <a:off x="972433" y="2771833"/>
            <a:ext cx="5032400" cy="30148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38" name="Google Shape;38;p5"/>
          <p:cNvSpPr txBox="1">
            <a:spLocks noGrp="1"/>
          </p:cNvSpPr>
          <p:nvPr>
            <p:ph type="body" idx="2"/>
          </p:nvPr>
        </p:nvSpPr>
        <p:spPr>
          <a:xfrm>
            <a:off x="6191472" y="2771833"/>
            <a:ext cx="5032400" cy="30148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a:p>
        </p:txBody>
      </p:sp>
      <p:sp>
        <p:nvSpPr>
          <p:cNvPr id="39" name="Google Shape;39;p5"/>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2993951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373418"/>
            <a:ext cx="10363200" cy="868712"/>
          </a:xfrm>
        </p:spPr>
        <p:txBody>
          <a:bodyPr/>
          <a:lstStyle>
            <a:lvl1pPr algn="ctr">
              <a:defRPr/>
            </a:lvl1pPr>
          </a:lstStyle>
          <a:p>
            <a:r>
              <a:rPr lang="en-US" dirty="0"/>
              <a:t>Click to edit Master title style</a:t>
            </a:r>
          </a:p>
        </p:txBody>
      </p:sp>
      <p:sp>
        <p:nvSpPr>
          <p:cNvPr id="3" name="Subtitle 2"/>
          <p:cNvSpPr>
            <a:spLocks noGrp="1"/>
          </p:cNvSpPr>
          <p:nvPr>
            <p:ph type="subTitle" idx="1"/>
          </p:nvPr>
        </p:nvSpPr>
        <p:spPr>
          <a:xfrm>
            <a:off x="914400" y="4242131"/>
            <a:ext cx="10363200" cy="826149"/>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11" name="Picture 10" descr="afdc logo.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71529" y="1917970"/>
            <a:ext cx="5848945" cy="1428428"/>
          </a:xfrm>
          <a:prstGeom prst="rect">
            <a:avLst/>
          </a:prstGeom>
        </p:spPr>
      </p:pic>
      <p:pic>
        <p:nvPicPr>
          <p:cNvPr id="4" name="Picture 3" descr="Age-Friendly DC PPT sample images.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45684"/>
            <a:ext cx="12192000" cy="2097248"/>
          </a:xfrm>
          <a:prstGeom prst="rect">
            <a:avLst/>
          </a:prstGeom>
        </p:spPr>
      </p:pic>
    </p:spTree>
    <p:extLst>
      <p:ext uri="{BB962C8B-B14F-4D97-AF65-F5344CB8AC3E}">
        <p14:creationId xmlns:p14="http://schemas.microsoft.com/office/powerpoint/2010/main" val="341513676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mv="urn:schemas-microsoft-com:mac:vml" xmlns="">
      <p:transition>
        <p:cu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8585E-A7A7-604A-9C49-DDD3E4D2201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EB4730D-CE54-0248-B005-FD03065A6A8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06AFB1C-4900-1C41-875C-D40745F06F3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6F62D-253E-834C-9339-D577450201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6/23/2020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1AE8B56-CD39-F54A-A7B9-2CD105EE29C0}"/>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C5D344F-EA13-EE42-9106-4EC8CA63F3F1}"/>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3FBCA3-6EAC-AD4C-ACF4-FBCD6BB01E0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79950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187D1-9668-FF4D-BD55-A02962C2FBE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D90D759-892A-9244-8EC8-FA8F1F136298}"/>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F707B4-DCBA-BA47-B8D6-1AEAE7A1C8D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D6F62D-253E-834C-9339-D57745020193}" type="datetimeFigureOut">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6/23/2020</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CB3A858-5517-BE43-8467-C4FAD6DC52E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9FE21CB-BA34-6A45-9156-603A9E6CB00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3FBCA3-6EAC-AD4C-ACF4-FBCD6BB01E04}"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7059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3EBE9-EFE0-1F4D-834E-42599A041C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FFCA71-440D-3845-A423-3A2B8822C1B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5C01C4-E892-814F-9665-95176CE2004F}"/>
              </a:ext>
            </a:extLst>
          </p:cNvPr>
          <p:cNvSpPr>
            <a:spLocks noGrp="1"/>
          </p:cNvSpPr>
          <p:nvPr>
            <p:ph type="dt" sz="half" idx="10"/>
          </p:nvPr>
        </p:nvSpPr>
        <p:spPr/>
        <p:txBody>
          <a:bodyPr/>
          <a:lstStyle/>
          <a:p>
            <a:fld id="{BE3349FB-51BA-F948-8FB1-C507151E51AE}" type="datetime1">
              <a:rPr lang="en-US" smtClean="0"/>
              <a:t>6/23/2020</a:t>
            </a:fld>
            <a:endParaRPr lang="en-US"/>
          </a:p>
        </p:txBody>
      </p:sp>
      <p:sp>
        <p:nvSpPr>
          <p:cNvPr id="5" name="Footer Placeholder 4">
            <a:extLst>
              <a:ext uri="{FF2B5EF4-FFF2-40B4-BE49-F238E27FC236}">
                <a16:creationId xmlns:a16="http://schemas.microsoft.com/office/drawing/2014/main" id="{11DC1C0F-49FF-F341-8221-0B2A18E348F2}"/>
              </a:ext>
            </a:extLst>
          </p:cNvPr>
          <p:cNvSpPr>
            <a:spLocks noGrp="1"/>
          </p:cNvSpPr>
          <p:nvPr>
            <p:ph type="ftr" sz="quarter" idx="11"/>
          </p:nvPr>
        </p:nvSpPr>
        <p:spPr/>
        <p:txBody>
          <a:bodyPr/>
          <a:lstStyle/>
          <a:p>
            <a:r>
              <a:rPr lang="en-US"/>
              <a:t>www.dchunger.org - (202) 640-1088 - info@dchunger.org</a:t>
            </a:r>
          </a:p>
        </p:txBody>
      </p:sp>
      <p:sp>
        <p:nvSpPr>
          <p:cNvPr id="6" name="Slide Number Placeholder 5">
            <a:extLst>
              <a:ext uri="{FF2B5EF4-FFF2-40B4-BE49-F238E27FC236}">
                <a16:creationId xmlns:a16="http://schemas.microsoft.com/office/drawing/2014/main" id="{30AADC21-4E18-304B-A7A0-176C8B8F7C86}"/>
              </a:ext>
            </a:extLst>
          </p:cNvPr>
          <p:cNvSpPr>
            <a:spLocks noGrp="1"/>
          </p:cNvSpPr>
          <p:nvPr>
            <p:ph type="sldNum" sz="quarter" idx="12"/>
          </p:nvPr>
        </p:nvSpPr>
        <p:spPr/>
        <p:txBody>
          <a:bodyPr/>
          <a:lstStyle/>
          <a:p>
            <a:fld id="{89EF109B-F551-C442-A338-174B7ADD84CD}" type="slidenum">
              <a:rPr lang="en-US" smtClean="0"/>
              <a:t>‹#›</a:t>
            </a:fld>
            <a:endParaRPr lang="en-US"/>
          </a:p>
        </p:txBody>
      </p:sp>
    </p:spTree>
    <p:extLst>
      <p:ext uri="{BB962C8B-B14F-4D97-AF65-F5344CB8AC3E}">
        <p14:creationId xmlns:p14="http://schemas.microsoft.com/office/powerpoint/2010/main" val="2329560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AF935-2566-F04A-AFBD-7CABCB8638A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F960374-14D7-6340-93A1-5E16E3B3F97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EFB61FEB-CF54-4D4D-B3BE-E4967FA819FC}"/>
              </a:ext>
            </a:extLst>
          </p:cNvPr>
          <p:cNvSpPr>
            <a:spLocks noGrp="1"/>
          </p:cNvSpPr>
          <p:nvPr>
            <p:ph type="dt" sz="half" idx="10"/>
          </p:nvPr>
        </p:nvSpPr>
        <p:spPr/>
        <p:txBody>
          <a:bodyPr/>
          <a:lstStyle/>
          <a:p>
            <a:fld id="{958CF274-0782-2345-B3C5-AFEA428D403C}" type="datetime1">
              <a:rPr lang="en-US" smtClean="0"/>
              <a:t>6/23/2020</a:t>
            </a:fld>
            <a:endParaRPr lang="en-US"/>
          </a:p>
        </p:txBody>
      </p:sp>
      <p:sp>
        <p:nvSpPr>
          <p:cNvPr id="5" name="Footer Placeholder 4">
            <a:extLst>
              <a:ext uri="{FF2B5EF4-FFF2-40B4-BE49-F238E27FC236}">
                <a16:creationId xmlns:a16="http://schemas.microsoft.com/office/drawing/2014/main" id="{DA4B041C-C937-8143-AFCD-4AD91DDEC005}"/>
              </a:ext>
            </a:extLst>
          </p:cNvPr>
          <p:cNvSpPr>
            <a:spLocks noGrp="1"/>
          </p:cNvSpPr>
          <p:nvPr>
            <p:ph type="ftr" sz="quarter" idx="11"/>
          </p:nvPr>
        </p:nvSpPr>
        <p:spPr/>
        <p:txBody>
          <a:bodyPr/>
          <a:lstStyle/>
          <a:p>
            <a:r>
              <a:rPr lang="en-US"/>
              <a:t>www.dchunger.org - (202) 640-1088 - info@dchunger.org</a:t>
            </a:r>
          </a:p>
        </p:txBody>
      </p:sp>
      <p:sp>
        <p:nvSpPr>
          <p:cNvPr id="6" name="Slide Number Placeholder 5">
            <a:extLst>
              <a:ext uri="{FF2B5EF4-FFF2-40B4-BE49-F238E27FC236}">
                <a16:creationId xmlns:a16="http://schemas.microsoft.com/office/drawing/2014/main" id="{D5D1B0EE-EB07-164C-AD9D-7BE514866844}"/>
              </a:ext>
            </a:extLst>
          </p:cNvPr>
          <p:cNvSpPr>
            <a:spLocks noGrp="1"/>
          </p:cNvSpPr>
          <p:nvPr>
            <p:ph type="sldNum" sz="quarter" idx="12"/>
          </p:nvPr>
        </p:nvSpPr>
        <p:spPr/>
        <p:txBody>
          <a:bodyPr/>
          <a:lstStyle/>
          <a:p>
            <a:fld id="{89EF109B-F551-C442-A338-174B7ADD84CD}" type="slidenum">
              <a:rPr lang="en-US" smtClean="0"/>
              <a:t>‹#›</a:t>
            </a:fld>
            <a:endParaRPr lang="en-US"/>
          </a:p>
        </p:txBody>
      </p:sp>
    </p:spTree>
    <p:extLst>
      <p:ext uri="{BB962C8B-B14F-4D97-AF65-F5344CB8AC3E}">
        <p14:creationId xmlns:p14="http://schemas.microsoft.com/office/powerpoint/2010/main" val="37480101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B95548-8C73-FA44-A0EB-78CB08F38F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9F7F0D-6739-404B-9E85-DFAD7C876BC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EE5AD0-B6CF-1940-9712-A2E7E6EE086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C362F1-DB6B-634D-AACE-F9D2A78DD023}"/>
              </a:ext>
            </a:extLst>
          </p:cNvPr>
          <p:cNvSpPr>
            <a:spLocks noGrp="1"/>
          </p:cNvSpPr>
          <p:nvPr>
            <p:ph type="dt" sz="half" idx="10"/>
          </p:nvPr>
        </p:nvSpPr>
        <p:spPr/>
        <p:txBody>
          <a:bodyPr/>
          <a:lstStyle/>
          <a:p>
            <a:fld id="{D09FC8E2-20CD-F54F-B5FA-D0429856A50F}" type="datetime1">
              <a:rPr lang="en-US" smtClean="0"/>
              <a:t>6/23/2020</a:t>
            </a:fld>
            <a:endParaRPr lang="en-US"/>
          </a:p>
        </p:txBody>
      </p:sp>
      <p:sp>
        <p:nvSpPr>
          <p:cNvPr id="6" name="Footer Placeholder 5">
            <a:extLst>
              <a:ext uri="{FF2B5EF4-FFF2-40B4-BE49-F238E27FC236}">
                <a16:creationId xmlns:a16="http://schemas.microsoft.com/office/drawing/2014/main" id="{89966E02-CED3-2641-90BA-11E6B52E762A}"/>
              </a:ext>
            </a:extLst>
          </p:cNvPr>
          <p:cNvSpPr>
            <a:spLocks noGrp="1"/>
          </p:cNvSpPr>
          <p:nvPr>
            <p:ph type="ftr" sz="quarter" idx="11"/>
          </p:nvPr>
        </p:nvSpPr>
        <p:spPr/>
        <p:txBody>
          <a:bodyPr/>
          <a:lstStyle/>
          <a:p>
            <a:r>
              <a:rPr lang="en-US"/>
              <a:t>www.dchunger.org - (202) 640-1088 - info@dchunger.org</a:t>
            </a:r>
          </a:p>
        </p:txBody>
      </p:sp>
      <p:sp>
        <p:nvSpPr>
          <p:cNvPr id="7" name="Slide Number Placeholder 6">
            <a:extLst>
              <a:ext uri="{FF2B5EF4-FFF2-40B4-BE49-F238E27FC236}">
                <a16:creationId xmlns:a16="http://schemas.microsoft.com/office/drawing/2014/main" id="{D2B947B0-1F2F-1543-8126-1730BBAE870F}"/>
              </a:ext>
            </a:extLst>
          </p:cNvPr>
          <p:cNvSpPr>
            <a:spLocks noGrp="1"/>
          </p:cNvSpPr>
          <p:nvPr>
            <p:ph type="sldNum" sz="quarter" idx="12"/>
          </p:nvPr>
        </p:nvSpPr>
        <p:spPr/>
        <p:txBody>
          <a:bodyPr/>
          <a:lstStyle/>
          <a:p>
            <a:fld id="{89EF109B-F551-C442-A338-174B7ADD84CD}" type="slidenum">
              <a:rPr lang="en-US" smtClean="0"/>
              <a:t>‹#›</a:t>
            </a:fld>
            <a:endParaRPr lang="en-US"/>
          </a:p>
        </p:txBody>
      </p:sp>
    </p:spTree>
    <p:extLst>
      <p:ext uri="{BB962C8B-B14F-4D97-AF65-F5344CB8AC3E}">
        <p14:creationId xmlns:p14="http://schemas.microsoft.com/office/powerpoint/2010/main" val="1898569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E7A00-1E39-344F-AC1A-A4E65663DB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907DE9-4E0B-F24A-A0FE-EB0F210CE8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71267E7-FD7E-7240-A714-FE921D9E027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BA4957D-C8FE-1446-B27A-A5EAD6E75F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8000981-D55F-F74E-910D-E2B29B17D42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174934-AF13-CF4C-8711-48ABFB86E792}"/>
              </a:ext>
            </a:extLst>
          </p:cNvPr>
          <p:cNvSpPr>
            <a:spLocks noGrp="1"/>
          </p:cNvSpPr>
          <p:nvPr>
            <p:ph type="dt" sz="half" idx="10"/>
          </p:nvPr>
        </p:nvSpPr>
        <p:spPr/>
        <p:txBody>
          <a:bodyPr/>
          <a:lstStyle/>
          <a:p>
            <a:fld id="{7CCBEECD-243C-9E4C-A44D-527A875FCB56}" type="datetime1">
              <a:rPr lang="en-US" smtClean="0"/>
              <a:t>6/23/2020</a:t>
            </a:fld>
            <a:endParaRPr lang="en-US"/>
          </a:p>
        </p:txBody>
      </p:sp>
      <p:sp>
        <p:nvSpPr>
          <p:cNvPr id="8" name="Footer Placeholder 7">
            <a:extLst>
              <a:ext uri="{FF2B5EF4-FFF2-40B4-BE49-F238E27FC236}">
                <a16:creationId xmlns:a16="http://schemas.microsoft.com/office/drawing/2014/main" id="{B91CB3B7-848E-9542-BB8D-840293DAE90C}"/>
              </a:ext>
            </a:extLst>
          </p:cNvPr>
          <p:cNvSpPr>
            <a:spLocks noGrp="1"/>
          </p:cNvSpPr>
          <p:nvPr>
            <p:ph type="ftr" sz="quarter" idx="11"/>
          </p:nvPr>
        </p:nvSpPr>
        <p:spPr/>
        <p:txBody>
          <a:bodyPr/>
          <a:lstStyle/>
          <a:p>
            <a:r>
              <a:rPr lang="en-US"/>
              <a:t>www.dchunger.org - (202) 640-1088 - info@dchunger.org</a:t>
            </a:r>
          </a:p>
        </p:txBody>
      </p:sp>
      <p:sp>
        <p:nvSpPr>
          <p:cNvPr id="9" name="Slide Number Placeholder 8">
            <a:extLst>
              <a:ext uri="{FF2B5EF4-FFF2-40B4-BE49-F238E27FC236}">
                <a16:creationId xmlns:a16="http://schemas.microsoft.com/office/drawing/2014/main" id="{CF28BA91-C14B-F848-91D7-560B621F91CB}"/>
              </a:ext>
            </a:extLst>
          </p:cNvPr>
          <p:cNvSpPr>
            <a:spLocks noGrp="1"/>
          </p:cNvSpPr>
          <p:nvPr>
            <p:ph type="sldNum" sz="quarter" idx="12"/>
          </p:nvPr>
        </p:nvSpPr>
        <p:spPr/>
        <p:txBody>
          <a:bodyPr/>
          <a:lstStyle/>
          <a:p>
            <a:fld id="{89EF109B-F551-C442-A338-174B7ADD84CD}" type="slidenum">
              <a:rPr lang="en-US" smtClean="0"/>
              <a:t>‹#›</a:t>
            </a:fld>
            <a:endParaRPr lang="en-US"/>
          </a:p>
        </p:txBody>
      </p:sp>
    </p:spTree>
    <p:extLst>
      <p:ext uri="{BB962C8B-B14F-4D97-AF65-F5344CB8AC3E}">
        <p14:creationId xmlns:p14="http://schemas.microsoft.com/office/powerpoint/2010/main" val="1205457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53481-D0CE-9646-B0B8-F8F108D88F7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FAA76BA-22CB-5B40-A6D2-C14FDB9384F5}"/>
              </a:ext>
            </a:extLst>
          </p:cNvPr>
          <p:cNvSpPr>
            <a:spLocks noGrp="1"/>
          </p:cNvSpPr>
          <p:nvPr>
            <p:ph type="dt" sz="half" idx="10"/>
          </p:nvPr>
        </p:nvSpPr>
        <p:spPr/>
        <p:txBody>
          <a:bodyPr/>
          <a:lstStyle/>
          <a:p>
            <a:fld id="{8B58A7E3-B578-7B49-A5BD-3C7881953783}" type="datetime1">
              <a:rPr lang="en-US" smtClean="0"/>
              <a:t>6/23/2020</a:t>
            </a:fld>
            <a:endParaRPr lang="en-US"/>
          </a:p>
        </p:txBody>
      </p:sp>
      <p:sp>
        <p:nvSpPr>
          <p:cNvPr id="4" name="Footer Placeholder 3">
            <a:extLst>
              <a:ext uri="{FF2B5EF4-FFF2-40B4-BE49-F238E27FC236}">
                <a16:creationId xmlns:a16="http://schemas.microsoft.com/office/drawing/2014/main" id="{A011F826-6DC6-0D49-9EAD-B3394F44340F}"/>
              </a:ext>
            </a:extLst>
          </p:cNvPr>
          <p:cNvSpPr>
            <a:spLocks noGrp="1"/>
          </p:cNvSpPr>
          <p:nvPr>
            <p:ph type="ftr" sz="quarter" idx="11"/>
          </p:nvPr>
        </p:nvSpPr>
        <p:spPr/>
        <p:txBody>
          <a:bodyPr/>
          <a:lstStyle/>
          <a:p>
            <a:r>
              <a:rPr lang="en-US"/>
              <a:t>www.dchunger.org - (202) 640-1088 - info@dchunger.org</a:t>
            </a:r>
          </a:p>
        </p:txBody>
      </p:sp>
      <p:sp>
        <p:nvSpPr>
          <p:cNvPr id="5" name="Slide Number Placeholder 4">
            <a:extLst>
              <a:ext uri="{FF2B5EF4-FFF2-40B4-BE49-F238E27FC236}">
                <a16:creationId xmlns:a16="http://schemas.microsoft.com/office/drawing/2014/main" id="{89ADA338-03B7-A643-921E-7C28E60A5949}"/>
              </a:ext>
            </a:extLst>
          </p:cNvPr>
          <p:cNvSpPr>
            <a:spLocks noGrp="1"/>
          </p:cNvSpPr>
          <p:nvPr>
            <p:ph type="sldNum" sz="quarter" idx="12"/>
          </p:nvPr>
        </p:nvSpPr>
        <p:spPr/>
        <p:txBody>
          <a:bodyPr/>
          <a:lstStyle/>
          <a:p>
            <a:fld id="{89EF109B-F551-C442-A338-174B7ADD84CD}" type="slidenum">
              <a:rPr lang="en-US" smtClean="0"/>
              <a:t>‹#›</a:t>
            </a:fld>
            <a:endParaRPr lang="en-US"/>
          </a:p>
        </p:txBody>
      </p:sp>
    </p:spTree>
    <p:extLst>
      <p:ext uri="{BB962C8B-B14F-4D97-AF65-F5344CB8AC3E}">
        <p14:creationId xmlns:p14="http://schemas.microsoft.com/office/powerpoint/2010/main" val="31481923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AB11F6-C5C8-414A-8A4D-10CA65E0E4DA}"/>
              </a:ext>
            </a:extLst>
          </p:cNvPr>
          <p:cNvSpPr>
            <a:spLocks noGrp="1"/>
          </p:cNvSpPr>
          <p:nvPr>
            <p:ph type="dt" sz="half" idx="10"/>
          </p:nvPr>
        </p:nvSpPr>
        <p:spPr/>
        <p:txBody>
          <a:bodyPr/>
          <a:lstStyle/>
          <a:p>
            <a:fld id="{55CE70CD-7CA4-944E-AFEE-02BA97001E4C}" type="datetime1">
              <a:rPr lang="en-US" smtClean="0"/>
              <a:t>6/23/2020</a:t>
            </a:fld>
            <a:endParaRPr lang="en-US"/>
          </a:p>
        </p:txBody>
      </p:sp>
      <p:sp>
        <p:nvSpPr>
          <p:cNvPr id="3" name="Footer Placeholder 2">
            <a:extLst>
              <a:ext uri="{FF2B5EF4-FFF2-40B4-BE49-F238E27FC236}">
                <a16:creationId xmlns:a16="http://schemas.microsoft.com/office/drawing/2014/main" id="{C2D7A40A-488A-5743-B7E2-7BD2C276FF76}"/>
              </a:ext>
            </a:extLst>
          </p:cNvPr>
          <p:cNvSpPr>
            <a:spLocks noGrp="1"/>
          </p:cNvSpPr>
          <p:nvPr>
            <p:ph type="ftr" sz="quarter" idx="11"/>
          </p:nvPr>
        </p:nvSpPr>
        <p:spPr/>
        <p:txBody>
          <a:bodyPr/>
          <a:lstStyle/>
          <a:p>
            <a:r>
              <a:rPr lang="en-US"/>
              <a:t>www.dchunger.org - (202) 640-1088 - info@dchunger.org</a:t>
            </a:r>
          </a:p>
        </p:txBody>
      </p:sp>
      <p:sp>
        <p:nvSpPr>
          <p:cNvPr id="4" name="Slide Number Placeholder 3">
            <a:extLst>
              <a:ext uri="{FF2B5EF4-FFF2-40B4-BE49-F238E27FC236}">
                <a16:creationId xmlns:a16="http://schemas.microsoft.com/office/drawing/2014/main" id="{D617AAFD-EA09-994F-9A2A-EADCB65F2C78}"/>
              </a:ext>
            </a:extLst>
          </p:cNvPr>
          <p:cNvSpPr>
            <a:spLocks noGrp="1"/>
          </p:cNvSpPr>
          <p:nvPr>
            <p:ph type="sldNum" sz="quarter" idx="12"/>
          </p:nvPr>
        </p:nvSpPr>
        <p:spPr/>
        <p:txBody>
          <a:bodyPr/>
          <a:lstStyle/>
          <a:p>
            <a:fld id="{89EF109B-F551-C442-A338-174B7ADD84CD}" type="slidenum">
              <a:rPr lang="en-US" smtClean="0"/>
              <a:t>‹#›</a:t>
            </a:fld>
            <a:endParaRPr lang="en-US"/>
          </a:p>
        </p:txBody>
      </p:sp>
    </p:spTree>
    <p:extLst>
      <p:ext uri="{BB962C8B-B14F-4D97-AF65-F5344CB8AC3E}">
        <p14:creationId xmlns:p14="http://schemas.microsoft.com/office/powerpoint/2010/main" val="1890755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8C04A-A8E9-9246-A52E-A46CDFD00A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1032C87-DD23-6F4F-83D3-2B873FECEDF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2C2A3E8-3922-FF4B-8E2B-B89563A4C3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2AD9866-34AF-DA42-860E-E561F60F7711}"/>
              </a:ext>
            </a:extLst>
          </p:cNvPr>
          <p:cNvSpPr>
            <a:spLocks noGrp="1"/>
          </p:cNvSpPr>
          <p:nvPr>
            <p:ph type="dt" sz="half" idx="10"/>
          </p:nvPr>
        </p:nvSpPr>
        <p:spPr/>
        <p:txBody>
          <a:bodyPr/>
          <a:lstStyle/>
          <a:p>
            <a:fld id="{4B1766A8-4E55-704D-A132-4FC5876EF0EB}" type="datetime1">
              <a:rPr lang="en-US" smtClean="0"/>
              <a:t>6/23/2020</a:t>
            </a:fld>
            <a:endParaRPr lang="en-US"/>
          </a:p>
        </p:txBody>
      </p:sp>
      <p:sp>
        <p:nvSpPr>
          <p:cNvPr id="6" name="Footer Placeholder 5">
            <a:extLst>
              <a:ext uri="{FF2B5EF4-FFF2-40B4-BE49-F238E27FC236}">
                <a16:creationId xmlns:a16="http://schemas.microsoft.com/office/drawing/2014/main" id="{7950B13A-E3CB-2440-B655-7D0251F1750D}"/>
              </a:ext>
            </a:extLst>
          </p:cNvPr>
          <p:cNvSpPr>
            <a:spLocks noGrp="1"/>
          </p:cNvSpPr>
          <p:nvPr>
            <p:ph type="ftr" sz="quarter" idx="11"/>
          </p:nvPr>
        </p:nvSpPr>
        <p:spPr/>
        <p:txBody>
          <a:bodyPr/>
          <a:lstStyle/>
          <a:p>
            <a:r>
              <a:rPr lang="en-US"/>
              <a:t>www.dchunger.org - (202) 640-1088 - info@dchunger.org</a:t>
            </a:r>
          </a:p>
        </p:txBody>
      </p:sp>
      <p:sp>
        <p:nvSpPr>
          <p:cNvPr id="7" name="Slide Number Placeholder 6">
            <a:extLst>
              <a:ext uri="{FF2B5EF4-FFF2-40B4-BE49-F238E27FC236}">
                <a16:creationId xmlns:a16="http://schemas.microsoft.com/office/drawing/2014/main" id="{D2A1B57B-A3D1-6242-9799-30909D1B03A7}"/>
              </a:ext>
            </a:extLst>
          </p:cNvPr>
          <p:cNvSpPr>
            <a:spLocks noGrp="1"/>
          </p:cNvSpPr>
          <p:nvPr>
            <p:ph type="sldNum" sz="quarter" idx="12"/>
          </p:nvPr>
        </p:nvSpPr>
        <p:spPr/>
        <p:txBody>
          <a:bodyPr/>
          <a:lstStyle/>
          <a:p>
            <a:fld id="{89EF109B-F551-C442-A338-174B7ADD84CD}" type="slidenum">
              <a:rPr lang="en-US" smtClean="0"/>
              <a:t>‹#›</a:t>
            </a:fld>
            <a:endParaRPr lang="en-US"/>
          </a:p>
        </p:txBody>
      </p:sp>
    </p:spTree>
    <p:extLst>
      <p:ext uri="{BB962C8B-B14F-4D97-AF65-F5344CB8AC3E}">
        <p14:creationId xmlns:p14="http://schemas.microsoft.com/office/powerpoint/2010/main" val="1158767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C0378-CE80-9545-87B8-96E6356C03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7DFCF5-4013-C947-9550-43BB1C8C5B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0BABCBB-1DB5-894D-B801-789BA1DF51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3FECF8D-59EA-DB49-A585-515F1001740F}"/>
              </a:ext>
            </a:extLst>
          </p:cNvPr>
          <p:cNvSpPr>
            <a:spLocks noGrp="1"/>
          </p:cNvSpPr>
          <p:nvPr>
            <p:ph type="dt" sz="half" idx="10"/>
          </p:nvPr>
        </p:nvSpPr>
        <p:spPr/>
        <p:txBody>
          <a:bodyPr/>
          <a:lstStyle/>
          <a:p>
            <a:fld id="{1BD6C2A1-0851-2B4D-A98F-B200652D3E5D}" type="datetime1">
              <a:rPr lang="en-US" smtClean="0"/>
              <a:t>6/23/2020</a:t>
            </a:fld>
            <a:endParaRPr lang="en-US"/>
          </a:p>
        </p:txBody>
      </p:sp>
      <p:sp>
        <p:nvSpPr>
          <p:cNvPr id="6" name="Footer Placeholder 5">
            <a:extLst>
              <a:ext uri="{FF2B5EF4-FFF2-40B4-BE49-F238E27FC236}">
                <a16:creationId xmlns:a16="http://schemas.microsoft.com/office/drawing/2014/main" id="{33F7D228-32E8-4141-9876-A255271BEBBB}"/>
              </a:ext>
            </a:extLst>
          </p:cNvPr>
          <p:cNvSpPr>
            <a:spLocks noGrp="1"/>
          </p:cNvSpPr>
          <p:nvPr>
            <p:ph type="ftr" sz="quarter" idx="11"/>
          </p:nvPr>
        </p:nvSpPr>
        <p:spPr/>
        <p:txBody>
          <a:bodyPr/>
          <a:lstStyle/>
          <a:p>
            <a:r>
              <a:rPr lang="en-US"/>
              <a:t>www.dchunger.org - (202) 640-1088 - info@dchunger.org</a:t>
            </a:r>
          </a:p>
        </p:txBody>
      </p:sp>
      <p:sp>
        <p:nvSpPr>
          <p:cNvPr id="7" name="Slide Number Placeholder 6">
            <a:extLst>
              <a:ext uri="{FF2B5EF4-FFF2-40B4-BE49-F238E27FC236}">
                <a16:creationId xmlns:a16="http://schemas.microsoft.com/office/drawing/2014/main" id="{EA447D63-B808-234C-88B2-7F1254FAE576}"/>
              </a:ext>
            </a:extLst>
          </p:cNvPr>
          <p:cNvSpPr>
            <a:spLocks noGrp="1"/>
          </p:cNvSpPr>
          <p:nvPr>
            <p:ph type="sldNum" sz="quarter" idx="12"/>
          </p:nvPr>
        </p:nvSpPr>
        <p:spPr/>
        <p:txBody>
          <a:bodyPr/>
          <a:lstStyle/>
          <a:p>
            <a:fld id="{89EF109B-F551-C442-A338-174B7ADD84CD}" type="slidenum">
              <a:rPr lang="en-US" smtClean="0"/>
              <a:t>‹#›</a:t>
            </a:fld>
            <a:endParaRPr lang="en-US"/>
          </a:p>
        </p:txBody>
      </p:sp>
    </p:spTree>
    <p:extLst>
      <p:ext uri="{BB962C8B-B14F-4D97-AF65-F5344CB8AC3E}">
        <p14:creationId xmlns:p14="http://schemas.microsoft.com/office/powerpoint/2010/main" val="4104076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6D3F60-9990-FC48-8ADE-3DDE63741D6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56B6245-8B6E-A34B-BBC4-20103FB01E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D78FA-E23F-AB4C-AD85-7FA3A7567E2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333C96-A00F-9C43-BE53-EE272EAD2F05}" type="datetime1">
              <a:rPr lang="en-US" smtClean="0"/>
              <a:t>6/23/2020</a:t>
            </a:fld>
            <a:endParaRPr lang="en-US"/>
          </a:p>
        </p:txBody>
      </p:sp>
      <p:sp>
        <p:nvSpPr>
          <p:cNvPr id="5" name="Footer Placeholder 4">
            <a:extLst>
              <a:ext uri="{FF2B5EF4-FFF2-40B4-BE49-F238E27FC236}">
                <a16:creationId xmlns:a16="http://schemas.microsoft.com/office/drawing/2014/main" id="{3762E34D-33C5-D047-96B7-3A1AB57FFF9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www.dchunger.org - (202) 640-1088 - info@dchunger.org</a:t>
            </a:r>
          </a:p>
        </p:txBody>
      </p:sp>
      <p:sp>
        <p:nvSpPr>
          <p:cNvPr id="6" name="Slide Number Placeholder 5">
            <a:extLst>
              <a:ext uri="{FF2B5EF4-FFF2-40B4-BE49-F238E27FC236}">
                <a16:creationId xmlns:a16="http://schemas.microsoft.com/office/drawing/2014/main" id="{C41F613A-E1E8-6246-8004-7BCCDAF8E6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9EF109B-F551-C442-A338-174B7ADD84CD}" type="slidenum">
              <a:rPr lang="en-US" smtClean="0"/>
              <a:t>‹#›</a:t>
            </a:fld>
            <a:endParaRPr lang="en-US"/>
          </a:p>
        </p:txBody>
      </p:sp>
    </p:spTree>
    <p:extLst>
      <p:ext uri="{BB962C8B-B14F-4D97-AF65-F5344CB8AC3E}">
        <p14:creationId xmlns:p14="http://schemas.microsoft.com/office/powerpoint/2010/main" val="42797422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0FAB30-C942-474B-A775-E5B208BA6ADA}" type="datetime1">
              <a:rPr lang="en-US" smtClean="0"/>
              <a:pPr/>
              <a:t>6/23/2020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A6823B-B568-C043-9856-15C75718F1A8}" type="slidenum">
              <a:rPr lang="en-US" smtClean="0"/>
              <a:pPr/>
              <a:t>‹#›</a:t>
            </a:fld>
            <a:endParaRPr lang="en-US"/>
          </a:p>
        </p:txBody>
      </p:sp>
    </p:spTree>
    <p:extLst>
      <p:ext uri="{BB962C8B-B14F-4D97-AF65-F5344CB8AC3E}">
        <p14:creationId xmlns:p14="http://schemas.microsoft.com/office/powerpoint/2010/main" val="2903746140"/>
      </p:ext>
    </p:extLst>
  </p:cSld>
  <p:clrMap bg1="lt1" tx1="dk1" bg2="lt2" tx2="dk2" accent1="accent1" accent2="accent2" accent3="accent3" accent4="accent4" accent5="accent5" accent6="accent6" hlink="hlink" folHlink="folHlink"/>
  <p:sldLayoutIdLst>
    <p:sldLayoutId id="2147483663" r:id="rId1"/>
  </p:sldLayoutIdLst>
  <p:hf hdr="0" ftr="0" dt="0"/>
  <p:txStyles>
    <p:titleStyle>
      <a:lvl1pPr algn="l" defTabSz="457200" rtl="0" eaLnBrk="1" latinLnBrk="0" hangingPunct="1">
        <a:spcBef>
          <a:spcPct val="0"/>
        </a:spcBef>
        <a:buNone/>
        <a:defRPr sz="4400" b="1" kern="1200">
          <a:solidFill>
            <a:schemeClr val="tx1"/>
          </a:solidFill>
          <a:latin typeface="+mj-lt"/>
          <a:ea typeface="+mj-ea"/>
          <a:cs typeface="Franklin Gothic Book"/>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99CB298-DDAA-E246-8E64-59CE9D2B8F2A}"/>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6350" y="3572"/>
            <a:ext cx="12179299" cy="6850856"/>
          </a:xfrm>
          <a:prstGeom prst="rect">
            <a:avLst/>
          </a:prstGeom>
        </p:spPr>
      </p:pic>
      <p:sp>
        <p:nvSpPr>
          <p:cNvPr id="3" name="TextBox 2">
            <a:extLst>
              <a:ext uri="{FF2B5EF4-FFF2-40B4-BE49-F238E27FC236}">
                <a16:creationId xmlns:a16="http://schemas.microsoft.com/office/drawing/2014/main" id="{08CDEE40-692A-4AE6-BBAA-3866BF46AC41}"/>
              </a:ext>
            </a:extLst>
          </p:cNvPr>
          <p:cNvSpPr txBox="1"/>
          <p:nvPr userDrawn="1"/>
        </p:nvSpPr>
        <p:spPr>
          <a:xfrm>
            <a:off x="8183880" y="6238902"/>
            <a:ext cx="1447800" cy="323165"/>
          </a:xfrm>
          <a:prstGeom prst="rect">
            <a:avLst/>
          </a:prstGeom>
          <a:solidFill>
            <a:srgbClr val="BF0000"/>
          </a:solidFill>
        </p:spPr>
        <p:txBody>
          <a:bodyPr wrap="square" lIns="0" tIns="0" rIns="0" bIns="0" rtlCol="0">
            <a:spAutoFit/>
          </a:bodyPr>
          <a:lstStyle/>
          <a:p>
            <a:r>
              <a:rPr lang="en-US" sz="1050" b="0" spc="0" baseline="0" dirty="0">
                <a:ln>
                  <a:noFill/>
                </a:ln>
                <a:solidFill>
                  <a:schemeClr val="bg1"/>
                </a:solidFill>
                <a:latin typeface="Book Antiqua" panose="02040602050305030304" pitchFamily="18" charset="0"/>
              </a:rPr>
              <a:t>DEPARTMENT</a:t>
            </a:r>
            <a:r>
              <a:rPr lang="en-US" sz="1050" b="0" dirty="0">
                <a:ln>
                  <a:noFill/>
                </a:ln>
                <a:solidFill>
                  <a:schemeClr val="bg1"/>
                </a:solidFill>
                <a:latin typeface="Book Antiqua" panose="02040602050305030304" pitchFamily="18" charset="0"/>
              </a:rPr>
              <a:t> </a:t>
            </a:r>
            <a:r>
              <a:rPr lang="en-US" sz="1050" b="0" i="1" dirty="0">
                <a:ln>
                  <a:noFill/>
                </a:ln>
                <a:solidFill>
                  <a:schemeClr val="bg1"/>
                </a:solidFill>
                <a:latin typeface="Book Antiqua" panose="02040602050305030304" pitchFamily="18" charset="0"/>
              </a:rPr>
              <a:t>of</a:t>
            </a:r>
            <a:br>
              <a:rPr lang="en-US" sz="1050" b="0" dirty="0">
                <a:ln>
                  <a:noFill/>
                </a:ln>
                <a:solidFill>
                  <a:schemeClr val="bg1"/>
                </a:solidFill>
                <a:latin typeface="Book Antiqua" panose="02040602050305030304" pitchFamily="18" charset="0"/>
              </a:rPr>
            </a:br>
            <a:r>
              <a:rPr lang="en-US" sz="1050" b="0" dirty="0">
                <a:ln>
                  <a:noFill/>
                </a:ln>
                <a:solidFill>
                  <a:schemeClr val="bg1"/>
                </a:solidFill>
                <a:latin typeface="Book Antiqua" panose="02040602050305030304" pitchFamily="18" charset="0"/>
              </a:rPr>
              <a:t>HUMAN SERVICES</a:t>
            </a:r>
          </a:p>
        </p:txBody>
      </p:sp>
      <p:grpSp>
        <p:nvGrpSpPr>
          <p:cNvPr id="4" name="Group 3">
            <a:extLst>
              <a:ext uri="{FF2B5EF4-FFF2-40B4-BE49-F238E27FC236}">
                <a16:creationId xmlns:a16="http://schemas.microsoft.com/office/drawing/2014/main" id="{877170A3-DFF4-441D-B57E-B1E823C30485}"/>
              </a:ext>
            </a:extLst>
          </p:cNvPr>
          <p:cNvGrpSpPr/>
          <p:nvPr userDrawn="1"/>
        </p:nvGrpSpPr>
        <p:grpSpPr>
          <a:xfrm>
            <a:off x="6781800" y="6096000"/>
            <a:ext cx="762000" cy="609600"/>
            <a:chOff x="6781800" y="6172200"/>
            <a:chExt cx="762000" cy="609600"/>
          </a:xfrm>
        </p:grpSpPr>
        <p:sp>
          <p:nvSpPr>
            <p:cNvPr id="5" name="Rectangle 4">
              <a:extLst>
                <a:ext uri="{FF2B5EF4-FFF2-40B4-BE49-F238E27FC236}">
                  <a16:creationId xmlns:a16="http://schemas.microsoft.com/office/drawing/2014/main" id="{F844D745-19DC-4E26-AA11-513C8132B77C}"/>
                </a:ext>
              </a:extLst>
            </p:cNvPr>
            <p:cNvSpPr/>
            <p:nvPr userDrawn="1"/>
          </p:nvSpPr>
          <p:spPr>
            <a:xfrm>
              <a:off x="6781800" y="6172200"/>
              <a:ext cx="762000" cy="609600"/>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DC Human Services on Twitter: &quot;1/21/2020: DC's Cold Weather Plan ...">
              <a:extLst>
                <a:ext uri="{FF2B5EF4-FFF2-40B4-BE49-F238E27FC236}">
                  <a16:creationId xmlns:a16="http://schemas.microsoft.com/office/drawing/2014/main" id="{B4DBE473-5283-473C-8893-2A892F089003}"/>
                </a:ext>
              </a:extLst>
            </p:cNvPr>
            <p:cNvPicPr>
              <a:picLocks noChangeAspect="1" noChangeArrowheads="1"/>
            </p:cNvPicPr>
            <p:nvPr userDrawn="1"/>
          </p:nvPicPr>
          <p:blipFill>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934200" y="6248400"/>
              <a:ext cx="456570" cy="45657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52531255"/>
      </p:ext>
    </p:extLst>
  </p:cSld>
  <p:clrMap bg1="lt1" tx1="dk1" bg2="lt2" tx2="dk2" accent1="accent1" accent2="accent2" accent3="accent3" accent4="accent4" accent5="accent5" accent6="accent6" hlink="hlink" folHlink="folHlink"/>
  <p:sldLayoutIdLst>
    <p:sldLayoutId id="2147483665" r:id="rId1"/>
    <p:sldLayoutId id="214748366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g"/><Relationship Id="rId1" Type="http://schemas.openxmlformats.org/officeDocument/2006/relationships/slideLayout" Target="../slideLayouts/slideLayout1.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6.xml"/><Relationship Id="rId5" Type="http://schemas.openxmlformats.org/officeDocument/2006/relationships/image" Target="../media/image18.sv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16.xml"/><Relationship Id="rId5" Type="http://schemas.openxmlformats.org/officeDocument/2006/relationships/image" Target="../media/image22.sv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4.svg"/><Relationship Id="rId7" Type="http://schemas.openxmlformats.org/officeDocument/2006/relationships/image" Target="../media/image26.svg"/><Relationship Id="rId12" Type="http://schemas.openxmlformats.org/officeDocument/2006/relationships/hyperlink" Target="https://dhs.dc.gov/dcaccess" TargetMode="External"/><Relationship Id="rId2" Type="http://schemas.openxmlformats.org/officeDocument/2006/relationships/image" Target="../media/image23.png"/><Relationship Id="rId1" Type="http://schemas.openxmlformats.org/officeDocument/2006/relationships/slideLayout" Target="../slideLayouts/slideLayout16.xml"/><Relationship Id="rId6" Type="http://schemas.openxmlformats.org/officeDocument/2006/relationships/image" Target="../media/image25.png"/><Relationship Id="rId11" Type="http://schemas.openxmlformats.org/officeDocument/2006/relationships/image" Target="../media/image30.svg"/><Relationship Id="rId5" Type="http://schemas.openxmlformats.org/officeDocument/2006/relationships/hyperlink" Target="https://dchealthlink.com/" TargetMode="External"/><Relationship Id="rId10" Type="http://schemas.openxmlformats.org/officeDocument/2006/relationships/image" Target="../media/image29.png"/><Relationship Id="rId4" Type="http://schemas.openxmlformats.org/officeDocument/2006/relationships/hyperlink" Target="https://dcbenefits.dhs.dc.gov/" TargetMode="External"/><Relationship Id="rId9"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amazon.com/snap-ebt" TargetMode="External"/><Relationship Id="rId1" Type="http://schemas.openxmlformats.org/officeDocument/2006/relationships/slideLayout" Target="../slideLayouts/slideLayout16.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hyperlink" Target="http://www.freefilefillableforms.com/#/fd/EconomicImpactPayment" TargetMode="External"/><Relationship Id="rId7" Type="http://schemas.openxmlformats.org/officeDocument/2006/relationships/image" Target="../media/image36.emf"/><Relationship Id="rId2" Type="http://schemas.openxmlformats.org/officeDocument/2006/relationships/hyperlink" Target="https://www.irs.gov/coronavirus/economic-impact-payment-information-center" TargetMode="External"/><Relationship Id="rId1" Type="http://schemas.openxmlformats.org/officeDocument/2006/relationships/slideLayout" Target="../slideLayouts/slideLayout16.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hyperlink" Target="mailto:fsn@cc-dc.or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hyperlink" Target="mailto:info@dchunger.or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37.png"/><Relationship Id="rId4"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7.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7.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7.png"/><Relationship Id="rId7" Type="http://schemas.openxmlformats.org/officeDocument/2006/relationships/diagramColors" Target="../diagrams/colors3.xml"/><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png"/><Relationship Id="rId7" Type="http://schemas.openxmlformats.org/officeDocument/2006/relationships/diagramColors" Target="../diagrams/colors4.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hyperlink" Target="https://does.dc.gov/service/unemployment-compensation-process" TargetMode="External"/><Relationship Id="rId2" Type="http://schemas.openxmlformats.org/officeDocument/2006/relationships/image" Target="../media/image14.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B6C07-BB7D-3543-87AA-FAB7ED3011CB}"/>
              </a:ext>
            </a:extLst>
          </p:cNvPr>
          <p:cNvSpPr>
            <a:spLocks noGrp="1"/>
          </p:cNvSpPr>
          <p:nvPr>
            <p:ph type="ctrTitle"/>
          </p:nvPr>
        </p:nvSpPr>
        <p:spPr>
          <a:xfrm>
            <a:off x="1524000" y="800498"/>
            <a:ext cx="9144000" cy="2387600"/>
          </a:xfrm>
        </p:spPr>
        <p:txBody>
          <a:bodyPr>
            <a:normAutofit/>
          </a:bodyPr>
          <a:lstStyle/>
          <a:p>
            <a:r>
              <a:rPr lang="en-US" dirty="0">
                <a:solidFill>
                  <a:srgbClr val="210575"/>
                </a:solidFill>
                <a:latin typeface="Georgia" panose="02040502050405020303" pitchFamily="18" charset="0"/>
              </a:rPr>
              <a:t>Senior Food Access in the Time of COVID</a:t>
            </a:r>
          </a:p>
        </p:txBody>
      </p:sp>
      <p:sp>
        <p:nvSpPr>
          <p:cNvPr id="3" name="Subtitle 2">
            <a:extLst>
              <a:ext uri="{FF2B5EF4-FFF2-40B4-BE49-F238E27FC236}">
                <a16:creationId xmlns:a16="http://schemas.microsoft.com/office/drawing/2014/main" id="{7DAC93EA-A2BE-7E4D-BE6F-9751CBD5B64F}"/>
              </a:ext>
            </a:extLst>
          </p:cNvPr>
          <p:cNvSpPr>
            <a:spLocks noGrp="1"/>
          </p:cNvSpPr>
          <p:nvPr>
            <p:ph type="subTitle" idx="1"/>
          </p:nvPr>
        </p:nvSpPr>
        <p:spPr>
          <a:xfrm>
            <a:off x="1524000" y="3398838"/>
            <a:ext cx="9144000" cy="1655762"/>
          </a:xfrm>
        </p:spPr>
        <p:txBody>
          <a:bodyPr/>
          <a:lstStyle/>
          <a:p>
            <a:r>
              <a:rPr lang="en-US" dirty="0">
                <a:solidFill>
                  <a:srgbClr val="210575"/>
                </a:solidFill>
                <a:latin typeface="Georgia" panose="02040502050405020303" pitchFamily="18" charset="0"/>
              </a:rPr>
              <a:t>A Webinar on Federal and D.C. Food Programs for Older Adults</a:t>
            </a:r>
          </a:p>
          <a:p>
            <a:r>
              <a:rPr lang="en-US">
                <a:solidFill>
                  <a:srgbClr val="210575"/>
                </a:solidFill>
                <a:latin typeface="Georgia" panose="02040502050405020303" pitchFamily="18" charset="0"/>
              </a:rPr>
              <a:t>June 24, 2020</a:t>
            </a:r>
            <a:endParaRPr lang="en-US" dirty="0">
              <a:solidFill>
                <a:srgbClr val="210575"/>
              </a:solidFill>
              <a:latin typeface="Georgia" panose="02040502050405020303" pitchFamily="18" charset="0"/>
            </a:endParaRPr>
          </a:p>
        </p:txBody>
      </p:sp>
      <p:pic>
        <p:nvPicPr>
          <p:cNvPr id="5" name="Picture 4">
            <a:extLst>
              <a:ext uri="{FF2B5EF4-FFF2-40B4-BE49-F238E27FC236}">
                <a16:creationId xmlns:a16="http://schemas.microsoft.com/office/drawing/2014/main" id="{82B539AA-EB11-E545-8700-FAD854BFD9B2}"/>
              </a:ext>
            </a:extLst>
          </p:cNvPr>
          <p:cNvPicPr>
            <a:picLocks noChangeAspect="1"/>
          </p:cNvPicPr>
          <p:nvPr/>
        </p:nvPicPr>
        <p:blipFill>
          <a:blip r:embed="rId2"/>
          <a:stretch>
            <a:fillRect/>
          </a:stretch>
        </p:blipFill>
        <p:spPr>
          <a:xfrm>
            <a:off x="4152927" y="4378566"/>
            <a:ext cx="1793868" cy="1223411"/>
          </a:xfrm>
          <a:prstGeom prst="rect">
            <a:avLst/>
          </a:prstGeom>
        </p:spPr>
      </p:pic>
      <p:pic>
        <p:nvPicPr>
          <p:cNvPr id="6" name="Google Shape;88;p13">
            <a:extLst>
              <a:ext uri="{FF2B5EF4-FFF2-40B4-BE49-F238E27FC236}">
                <a16:creationId xmlns:a16="http://schemas.microsoft.com/office/drawing/2014/main" id="{0D249B10-54E4-476D-86DD-382E8D0FEC75}"/>
              </a:ext>
            </a:extLst>
          </p:cNvPr>
          <p:cNvPicPr preferRelativeResize="0"/>
          <p:nvPr/>
        </p:nvPicPr>
        <p:blipFill>
          <a:blip r:embed="rId3">
            <a:alphaModFix/>
          </a:blip>
          <a:stretch>
            <a:fillRect/>
          </a:stretch>
        </p:blipFill>
        <p:spPr>
          <a:xfrm>
            <a:off x="6207667" y="4237371"/>
            <a:ext cx="1894423" cy="1428861"/>
          </a:xfrm>
          <a:prstGeom prst="rect">
            <a:avLst/>
          </a:prstGeom>
          <a:noFill/>
          <a:ln>
            <a:noFill/>
          </a:ln>
        </p:spPr>
      </p:pic>
      <p:pic>
        <p:nvPicPr>
          <p:cNvPr id="7" name="Picture 6">
            <a:extLst>
              <a:ext uri="{FF2B5EF4-FFF2-40B4-BE49-F238E27FC236}">
                <a16:creationId xmlns:a16="http://schemas.microsoft.com/office/drawing/2014/main" id="{8359155B-071B-4160-8F31-C92E48FD37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9102" y="5601977"/>
            <a:ext cx="2370085" cy="1003464"/>
          </a:xfrm>
          <a:prstGeom prst="rect">
            <a:avLst/>
          </a:prstGeom>
        </p:spPr>
      </p:pic>
      <p:pic>
        <p:nvPicPr>
          <p:cNvPr id="8" name="Picture 7">
            <a:extLst>
              <a:ext uri="{FF2B5EF4-FFF2-40B4-BE49-F238E27FC236}">
                <a16:creationId xmlns:a16="http://schemas.microsoft.com/office/drawing/2014/main" id="{BB473B6F-5DD2-4F93-89B9-6A38D576C7F4}"/>
              </a:ext>
            </a:extLst>
          </p:cNvPr>
          <p:cNvPicPr>
            <a:picLocks noChangeAspect="1"/>
          </p:cNvPicPr>
          <p:nvPr/>
        </p:nvPicPr>
        <p:blipFill>
          <a:blip r:embed="rId5"/>
          <a:stretch>
            <a:fillRect/>
          </a:stretch>
        </p:blipFill>
        <p:spPr>
          <a:xfrm>
            <a:off x="2074484" y="4436867"/>
            <a:ext cx="1793097" cy="1106808"/>
          </a:xfrm>
          <a:prstGeom prst="rect">
            <a:avLst/>
          </a:prstGeom>
        </p:spPr>
      </p:pic>
      <p:pic>
        <p:nvPicPr>
          <p:cNvPr id="10" name="Picture 9">
            <a:extLst>
              <a:ext uri="{FF2B5EF4-FFF2-40B4-BE49-F238E27FC236}">
                <a16:creationId xmlns:a16="http://schemas.microsoft.com/office/drawing/2014/main" id="{86F3F014-C578-433A-882D-87A9279EB72E}"/>
              </a:ext>
            </a:extLst>
          </p:cNvPr>
          <p:cNvPicPr>
            <a:picLocks noChangeAspect="1"/>
          </p:cNvPicPr>
          <p:nvPr/>
        </p:nvPicPr>
        <p:blipFill>
          <a:blip r:embed="rId6"/>
          <a:stretch>
            <a:fillRect/>
          </a:stretch>
        </p:blipFill>
        <p:spPr>
          <a:xfrm>
            <a:off x="5050493" y="5644053"/>
            <a:ext cx="2091014" cy="1106807"/>
          </a:xfrm>
          <a:prstGeom prst="rect">
            <a:avLst/>
          </a:prstGeom>
        </p:spPr>
      </p:pic>
      <p:pic>
        <p:nvPicPr>
          <p:cNvPr id="12" name="Picture 11">
            <a:extLst>
              <a:ext uri="{FF2B5EF4-FFF2-40B4-BE49-F238E27FC236}">
                <a16:creationId xmlns:a16="http://schemas.microsoft.com/office/drawing/2014/main" id="{F9EC3B18-1A40-4F8D-A9D9-9B40F9404215}"/>
              </a:ext>
            </a:extLst>
          </p:cNvPr>
          <p:cNvPicPr>
            <a:picLocks noChangeAspect="1"/>
          </p:cNvPicPr>
          <p:nvPr/>
        </p:nvPicPr>
        <p:blipFill>
          <a:blip r:embed="rId7"/>
          <a:stretch>
            <a:fillRect/>
          </a:stretch>
        </p:blipFill>
        <p:spPr>
          <a:xfrm>
            <a:off x="8362962" y="4454345"/>
            <a:ext cx="1260703" cy="948587"/>
          </a:xfrm>
          <a:prstGeom prst="rect">
            <a:avLst/>
          </a:prstGeom>
        </p:spPr>
      </p:pic>
      <p:pic>
        <p:nvPicPr>
          <p:cNvPr id="14" name="Picture 13">
            <a:extLst>
              <a:ext uri="{FF2B5EF4-FFF2-40B4-BE49-F238E27FC236}">
                <a16:creationId xmlns:a16="http://schemas.microsoft.com/office/drawing/2014/main" id="{90C9A68B-A16A-493D-811A-CC5258F6440F}"/>
              </a:ext>
            </a:extLst>
          </p:cNvPr>
          <p:cNvPicPr>
            <a:picLocks noChangeAspect="1"/>
          </p:cNvPicPr>
          <p:nvPr/>
        </p:nvPicPr>
        <p:blipFill>
          <a:blip r:embed="rId8"/>
          <a:stretch>
            <a:fillRect/>
          </a:stretch>
        </p:blipFill>
        <p:spPr>
          <a:xfrm>
            <a:off x="1946877" y="5849655"/>
            <a:ext cx="2896021" cy="666682"/>
          </a:xfrm>
          <a:prstGeom prst="rect">
            <a:avLst/>
          </a:prstGeom>
        </p:spPr>
      </p:pic>
    </p:spTree>
    <p:extLst>
      <p:ext uri="{BB962C8B-B14F-4D97-AF65-F5344CB8AC3E}">
        <p14:creationId xmlns:p14="http://schemas.microsoft.com/office/powerpoint/2010/main" val="199883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EA9036-18FB-40A4-A1CA-700164584DB5}"/>
              </a:ext>
            </a:extLst>
          </p:cNvPr>
          <p:cNvSpPr>
            <a:spLocks noGrp="1"/>
          </p:cNvSpPr>
          <p:nvPr>
            <p:ph type="title"/>
          </p:nvPr>
        </p:nvSpPr>
        <p:spPr/>
        <p:txBody>
          <a:bodyPr/>
          <a:lstStyle/>
          <a:p>
            <a:r>
              <a:rPr lang="en-US" dirty="0"/>
              <a:t>Summary of Program Changes</a:t>
            </a:r>
          </a:p>
        </p:txBody>
      </p:sp>
      <p:graphicFrame>
        <p:nvGraphicFramePr>
          <p:cNvPr id="8" name="Table 4">
            <a:extLst>
              <a:ext uri="{FF2B5EF4-FFF2-40B4-BE49-F238E27FC236}">
                <a16:creationId xmlns:a16="http://schemas.microsoft.com/office/drawing/2014/main" id="{0FFB1E2D-CAD1-4562-9182-D3FC540F4273}"/>
              </a:ext>
            </a:extLst>
          </p:cNvPr>
          <p:cNvGraphicFramePr>
            <a:graphicFrameLocks noGrp="1"/>
          </p:cNvGraphicFramePr>
          <p:nvPr>
            <p:extLst/>
          </p:nvPr>
        </p:nvGraphicFramePr>
        <p:xfrm>
          <a:off x="304800" y="1048878"/>
          <a:ext cx="11277600" cy="4963160"/>
        </p:xfrm>
        <a:graphic>
          <a:graphicData uri="http://schemas.openxmlformats.org/drawingml/2006/table">
            <a:tbl>
              <a:tblPr firstRow="1" bandRow="1">
                <a:tableStyleId>{5C22544A-7EE6-4342-B048-85BDC9FD1C3A}</a:tableStyleId>
              </a:tblPr>
              <a:tblGrid>
                <a:gridCol w="2819400">
                  <a:extLst>
                    <a:ext uri="{9D8B030D-6E8A-4147-A177-3AD203B41FA5}">
                      <a16:colId xmlns:a16="http://schemas.microsoft.com/office/drawing/2014/main" val="2004363604"/>
                    </a:ext>
                  </a:extLst>
                </a:gridCol>
                <a:gridCol w="2819400">
                  <a:extLst>
                    <a:ext uri="{9D8B030D-6E8A-4147-A177-3AD203B41FA5}">
                      <a16:colId xmlns:a16="http://schemas.microsoft.com/office/drawing/2014/main" val="3740859908"/>
                    </a:ext>
                  </a:extLst>
                </a:gridCol>
                <a:gridCol w="2819400">
                  <a:extLst>
                    <a:ext uri="{9D8B030D-6E8A-4147-A177-3AD203B41FA5}">
                      <a16:colId xmlns:a16="http://schemas.microsoft.com/office/drawing/2014/main" val="1170826740"/>
                    </a:ext>
                  </a:extLst>
                </a:gridCol>
                <a:gridCol w="2819400">
                  <a:extLst>
                    <a:ext uri="{9D8B030D-6E8A-4147-A177-3AD203B41FA5}">
                      <a16:colId xmlns:a16="http://schemas.microsoft.com/office/drawing/2014/main" val="2735201920"/>
                    </a:ext>
                  </a:extLst>
                </a:gridCol>
              </a:tblGrid>
              <a:tr h="370840">
                <a:tc>
                  <a:txBody>
                    <a:bodyPr/>
                    <a:lstStyle/>
                    <a:p>
                      <a:endParaRPr lang="en-US" dirty="0"/>
                    </a:p>
                  </a:txBody>
                  <a:tcPr>
                    <a:solidFill>
                      <a:srgbClr val="002C3B"/>
                    </a:solidFill>
                  </a:tcPr>
                </a:tc>
                <a:tc>
                  <a:txBody>
                    <a:bodyPr/>
                    <a:lstStyle/>
                    <a:p>
                      <a:r>
                        <a:rPr lang="en-US" dirty="0"/>
                        <a:t>     SNAP</a:t>
                      </a:r>
                    </a:p>
                  </a:txBody>
                  <a:tcPr>
                    <a:solidFill>
                      <a:srgbClr val="002C3B"/>
                    </a:solidFill>
                  </a:tcPr>
                </a:tc>
                <a:tc>
                  <a:txBody>
                    <a:bodyPr/>
                    <a:lstStyle/>
                    <a:p>
                      <a:r>
                        <a:rPr lang="en-US" dirty="0"/>
                        <a:t>     TANF</a:t>
                      </a:r>
                    </a:p>
                  </a:txBody>
                  <a:tcPr>
                    <a:solidFill>
                      <a:srgbClr val="002C3B"/>
                    </a:solidFill>
                  </a:tcPr>
                </a:tc>
                <a:tc>
                  <a:txBody>
                    <a:bodyPr/>
                    <a:lstStyle/>
                    <a:p>
                      <a:r>
                        <a:rPr lang="en-US" dirty="0"/>
                        <a:t>     Medical Assistance</a:t>
                      </a:r>
                    </a:p>
                  </a:txBody>
                  <a:tcPr>
                    <a:solidFill>
                      <a:srgbClr val="002C3B"/>
                    </a:solidFill>
                  </a:tcPr>
                </a:tc>
                <a:extLst>
                  <a:ext uri="{0D108BD9-81ED-4DB2-BD59-A6C34878D82A}">
                    <a16:rowId xmlns:a16="http://schemas.microsoft.com/office/drawing/2014/main" val="3044879789"/>
                  </a:ext>
                </a:extLst>
              </a:tr>
              <a:tr h="370840">
                <a:tc>
                  <a:txBody>
                    <a:bodyPr/>
                    <a:lstStyle/>
                    <a:p>
                      <a:r>
                        <a:rPr lang="en-US" sz="1400" b="1" dirty="0">
                          <a:solidFill>
                            <a:schemeClr val="bg1"/>
                          </a:solidFill>
                        </a:rPr>
                        <a:t>Certification Extensions</a:t>
                      </a:r>
                    </a:p>
                  </a:txBody>
                  <a:tcPr anchor="ctr">
                    <a:solidFill>
                      <a:srgbClr val="002C3B"/>
                    </a:solidFill>
                  </a:tcPr>
                </a:tc>
                <a:tc>
                  <a:txBody>
                    <a:bodyPr/>
                    <a:lstStyle/>
                    <a:p>
                      <a:r>
                        <a:rPr lang="en-US" sz="1400" dirty="0"/>
                        <a:t>Auto-extended if due in March, April, May, and June</a:t>
                      </a:r>
                    </a:p>
                  </a:txBody>
                  <a:tcPr>
                    <a:lnR w="12700" cap="flat" cmpd="sng" algn="ctr">
                      <a:solidFill>
                        <a:srgbClr val="002C3B"/>
                      </a:solidFill>
                      <a:prstDash val="solid"/>
                      <a:round/>
                      <a:headEnd type="none" w="med" len="med"/>
                      <a:tailEnd type="none" w="med" len="med"/>
                    </a:lnR>
                    <a:solidFill>
                      <a:srgbClr val="CCCC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Auto-extended if due in March, April, May, and June</a:t>
                      </a:r>
                    </a:p>
                  </a:txBody>
                  <a:tcPr>
                    <a:lnL w="12700" cap="flat" cmpd="sng" algn="ctr">
                      <a:solidFill>
                        <a:srgbClr val="002C3B"/>
                      </a:solidFill>
                      <a:prstDash val="solid"/>
                      <a:round/>
                      <a:headEnd type="none" w="med" len="med"/>
                      <a:tailEnd type="none" w="med" len="med"/>
                    </a:lnL>
                    <a:lnR w="12700" cap="flat" cmpd="sng" algn="ctr">
                      <a:solidFill>
                        <a:srgbClr val="002C3B"/>
                      </a:solidFill>
                      <a:prstDash val="solid"/>
                      <a:round/>
                      <a:headEnd type="none" w="med" len="med"/>
                      <a:tailEnd type="none" w="med" len="med"/>
                    </a:lnR>
                    <a:solidFill>
                      <a:srgbClr val="CCCC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Auto-extended if due in March, April, May, June, and July</a:t>
                      </a:r>
                    </a:p>
                  </a:txBody>
                  <a:tcPr>
                    <a:lnL w="12700" cap="flat" cmpd="sng" algn="ctr">
                      <a:solidFill>
                        <a:srgbClr val="002C3B"/>
                      </a:solidFill>
                      <a:prstDash val="solid"/>
                      <a:round/>
                      <a:headEnd type="none" w="med" len="med"/>
                      <a:tailEnd type="none" w="med" len="med"/>
                    </a:lnL>
                    <a:solidFill>
                      <a:srgbClr val="CCCCCC"/>
                    </a:solidFill>
                  </a:tcPr>
                </a:tc>
                <a:extLst>
                  <a:ext uri="{0D108BD9-81ED-4DB2-BD59-A6C34878D82A}">
                    <a16:rowId xmlns:a16="http://schemas.microsoft.com/office/drawing/2014/main" val="230058316"/>
                  </a:ext>
                </a:extLst>
              </a:tr>
              <a:tr h="370840">
                <a:tc>
                  <a:txBody>
                    <a:bodyPr/>
                    <a:lstStyle/>
                    <a:p>
                      <a:r>
                        <a:rPr lang="en-US" sz="1400" b="1" dirty="0">
                          <a:solidFill>
                            <a:schemeClr val="bg1"/>
                          </a:solidFill>
                        </a:rPr>
                        <a:t>Mid-Certifications/Interim Contact</a:t>
                      </a:r>
                    </a:p>
                  </a:txBody>
                  <a:tcPr anchor="ctr">
                    <a:solidFill>
                      <a:srgbClr val="002C3B"/>
                    </a:solidFill>
                  </a:tcPr>
                </a:tc>
                <a:tc>
                  <a:txBody>
                    <a:bodyPr/>
                    <a:lstStyle/>
                    <a:p>
                      <a:r>
                        <a:rPr lang="en-US" sz="1400" dirty="0"/>
                        <a:t>Waived</a:t>
                      </a:r>
                    </a:p>
                  </a:txBody>
                  <a:tcPr>
                    <a:lnR w="12700" cap="flat" cmpd="sng" algn="ctr">
                      <a:solidFill>
                        <a:srgbClr val="002C3B"/>
                      </a:solidFill>
                      <a:prstDash val="solid"/>
                      <a:round/>
                      <a:headEnd type="none" w="med" len="med"/>
                      <a:tailEnd type="none" w="med" len="med"/>
                    </a:lnR>
                    <a:noFill/>
                  </a:tcPr>
                </a:tc>
                <a:tc>
                  <a:txBody>
                    <a:bodyPr/>
                    <a:lstStyle/>
                    <a:p>
                      <a:r>
                        <a:rPr lang="en-US" sz="1400" dirty="0"/>
                        <a:t>N/A</a:t>
                      </a:r>
                    </a:p>
                  </a:txBody>
                  <a:tcPr>
                    <a:lnL w="12700" cap="flat" cmpd="sng" algn="ctr">
                      <a:solidFill>
                        <a:srgbClr val="002C3B"/>
                      </a:solidFill>
                      <a:prstDash val="solid"/>
                      <a:round/>
                      <a:headEnd type="none" w="med" len="med"/>
                      <a:tailEnd type="none" w="med" len="med"/>
                    </a:lnL>
                    <a:lnR w="12700" cap="flat" cmpd="sng" algn="ctr">
                      <a:solidFill>
                        <a:srgbClr val="002C3B"/>
                      </a:solidFill>
                      <a:prstDash val="solid"/>
                      <a:round/>
                      <a:headEnd type="none" w="med" len="med"/>
                      <a:tailEnd type="none" w="med" len="med"/>
                    </a:lnR>
                    <a:noFill/>
                  </a:tcPr>
                </a:tc>
                <a:tc>
                  <a:txBody>
                    <a:bodyPr/>
                    <a:lstStyle/>
                    <a:p>
                      <a:r>
                        <a:rPr lang="en-US" sz="1400" dirty="0"/>
                        <a:t>N/A</a:t>
                      </a:r>
                    </a:p>
                  </a:txBody>
                  <a:tcPr>
                    <a:lnL w="12700" cap="flat" cmpd="sng" algn="ctr">
                      <a:solidFill>
                        <a:srgbClr val="002C3B"/>
                      </a:solidFill>
                      <a:prstDash val="solid"/>
                      <a:round/>
                      <a:headEnd type="none" w="med" len="med"/>
                      <a:tailEnd type="none" w="med" len="med"/>
                    </a:lnL>
                    <a:noFill/>
                  </a:tcPr>
                </a:tc>
                <a:extLst>
                  <a:ext uri="{0D108BD9-81ED-4DB2-BD59-A6C34878D82A}">
                    <a16:rowId xmlns:a16="http://schemas.microsoft.com/office/drawing/2014/main" val="3864974664"/>
                  </a:ext>
                </a:extLst>
              </a:tr>
              <a:tr h="370840">
                <a:tc>
                  <a:txBody>
                    <a:bodyPr/>
                    <a:lstStyle/>
                    <a:p>
                      <a:r>
                        <a:rPr lang="en-US" sz="1400" b="1" dirty="0">
                          <a:solidFill>
                            <a:schemeClr val="bg1"/>
                          </a:solidFill>
                        </a:rPr>
                        <a:t>How to Apply</a:t>
                      </a:r>
                    </a:p>
                  </a:txBody>
                  <a:tcPr anchor="ctr">
                    <a:solidFill>
                      <a:srgbClr val="002C3B"/>
                    </a:solidFill>
                  </a:tcPr>
                </a:tc>
                <a:tc>
                  <a:txBody>
                    <a:bodyPr/>
                    <a:lstStyle/>
                    <a:p>
                      <a:r>
                        <a:rPr lang="en-US" sz="1400" dirty="0"/>
                        <a:t>Online, mobile app, Service Center, Mail</a:t>
                      </a:r>
                    </a:p>
                  </a:txBody>
                  <a:tcPr>
                    <a:lnR w="12700" cap="flat" cmpd="sng" algn="ctr">
                      <a:solidFill>
                        <a:srgbClr val="002C3B"/>
                      </a:solidFill>
                      <a:prstDash val="solid"/>
                      <a:round/>
                      <a:headEnd type="none" w="med" len="med"/>
                      <a:tailEnd type="none" w="med" len="med"/>
                    </a:lnR>
                    <a:solidFill>
                      <a:srgbClr val="CCCCCC"/>
                    </a:solidFill>
                  </a:tcPr>
                </a:tc>
                <a:tc>
                  <a:txBody>
                    <a:bodyPr/>
                    <a:lstStyle/>
                    <a:p>
                      <a:r>
                        <a:rPr lang="en-US" sz="1400" dirty="0"/>
                        <a:t>Online, mobile app, Service Center, Mail</a:t>
                      </a:r>
                    </a:p>
                  </a:txBody>
                  <a:tcPr>
                    <a:lnL w="12700" cap="flat" cmpd="sng" algn="ctr">
                      <a:solidFill>
                        <a:srgbClr val="002C3B"/>
                      </a:solidFill>
                      <a:prstDash val="solid"/>
                      <a:round/>
                      <a:headEnd type="none" w="med" len="med"/>
                      <a:tailEnd type="none" w="med" len="med"/>
                    </a:lnL>
                    <a:lnR w="12700" cap="flat" cmpd="sng" algn="ctr">
                      <a:solidFill>
                        <a:srgbClr val="002C3B"/>
                      </a:solidFill>
                      <a:prstDash val="solid"/>
                      <a:round/>
                      <a:headEnd type="none" w="med" len="med"/>
                      <a:tailEnd type="none" w="med" len="med"/>
                    </a:lnR>
                    <a:solidFill>
                      <a:srgbClr val="CCCCCC"/>
                    </a:solidFill>
                  </a:tcPr>
                </a:tc>
                <a:tc>
                  <a:txBody>
                    <a:bodyPr/>
                    <a:lstStyle/>
                    <a:p>
                      <a:r>
                        <a:rPr lang="en-US" sz="1400" dirty="0"/>
                        <a:t>Online, mobile app, Service Center, Mail</a:t>
                      </a:r>
                    </a:p>
                  </a:txBody>
                  <a:tcPr>
                    <a:lnL w="12700" cap="flat" cmpd="sng" algn="ctr">
                      <a:solidFill>
                        <a:srgbClr val="002C3B"/>
                      </a:solidFill>
                      <a:prstDash val="solid"/>
                      <a:round/>
                      <a:headEnd type="none" w="med" len="med"/>
                      <a:tailEnd type="none" w="med" len="med"/>
                    </a:lnL>
                    <a:solidFill>
                      <a:srgbClr val="CCCCCC"/>
                    </a:solidFill>
                  </a:tcPr>
                </a:tc>
                <a:extLst>
                  <a:ext uri="{0D108BD9-81ED-4DB2-BD59-A6C34878D82A}">
                    <a16:rowId xmlns:a16="http://schemas.microsoft.com/office/drawing/2014/main" val="2020761169"/>
                  </a:ext>
                </a:extLst>
              </a:tr>
              <a:tr h="370840">
                <a:tc>
                  <a:txBody>
                    <a:bodyPr/>
                    <a:lstStyle/>
                    <a:p>
                      <a:r>
                        <a:rPr lang="en-US" sz="1400" b="1" dirty="0">
                          <a:solidFill>
                            <a:schemeClr val="bg1"/>
                          </a:solidFill>
                        </a:rPr>
                        <a:t>Interviews</a:t>
                      </a:r>
                    </a:p>
                  </a:txBody>
                  <a:tcPr anchor="ctr">
                    <a:solidFill>
                      <a:srgbClr val="002C3B"/>
                    </a:solidFill>
                  </a:tcPr>
                </a:tc>
                <a:tc>
                  <a:txBody>
                    <a:bodyPr/>
                    <a:lstStyle/>
                    <a:p>
                      <a:r>
                        <a:rPr lang="en-US" sz="1400" dirty="0"/>
                        <a:t>Waived (through June)</a:t>
                      </a:r>
                    </a:p>
                  </a:txBody>
                  <a:tcPr>
                    <a:lnR w="12700" cap="flat" cmpd="sng" algn="ctr">
                      <a:solidFill>
                        <a:srgbClr val="002C3B"/>
                      </a:solidFill>
                      <a:prstDash val="solid"/>
                      <a:round/>
                      <a:headEnd type="none" w="med" len="med"/>
                      <a:tailEnd type="none" w="med" len="med"/>
                    </a:lnR>
                    <a:noFill/>
                  </a:tcPr>
                </a:tc>
                <a:tc>
                  <a:txBody>
                    <a:bodyPr/>
                    <a:lstStyle/>
                    <a:p>
                      <a:r>
                        <a:rPr lang="en-US" sz="1400" dirty="0"/>
                        <a:t>Waived (through June)</a:t>
                      </a:r>
                    </a:p>
                  </a:txBody>
                  <a:tcPr>
                    <a:lnL w="12700" cap="flat" cmpd="sng" algn="ctr">
                      <a:solidFill>
                        <a:srgbClr val="002C3B"/>
                      </a:solidFill>
                      <a:prstDash val="solid"/>
                      <a:round/>
                      <a:headEnd type="none" w="med" len="med"/>
                      <a:tailEnd type="none" w="med" len="med"/>
                    </a:lnL>
                    <a:lnR w="12700" cap="flat" cmpd="sng" algn="ctr">
                      <a:solidFill>
                        <a:srgbClr val="002C3B"/>
                      </a:solidFill>
                      <a:prstDash val="solid"/>
                      <a:round/>
                      <a:headEnd type="none" w="med" len="med"/>
                      <a:tailEnd type="none" w="med" len="med"/>
                    </a:lnR>
                    <a:noFill/>
                  </a:tcPr>
                </a:tc>
                <a:tc>
                  <a:txBody>
                    <a:bodyPr/>
                    <a:lstStyle/>
                    <a:p>
                      <a:r>
                        <a:rPr lang="en-US" sz="1400" dirty="0"/>
                        <a:t>Waived (Through July)</a:t>
                      </a:r>
                    </a:p>
                  </a:txBody>
                  <a:tcPr>
                    <a:lnL w="12700" cap="flat" cmpd="sng" algn="ctr">
                      <a:solidFill>
                        <a:srgbClr val="002C3B"/>
                      </a:solidFill>
                      <a:prstDash val="solid"/>
                      <a:round/>
                      <a:headEnd type="none" w="med" len="med"/>
                      <a:tailEnd type="none" w="med" len="med"/>
                    </a:lnL>
                    <a:noFill/>
                  </a:tcPr>
                </a:tc>
                <a:extLst>
                  <a:ext uri="{0D108BD9-81ED-4DB2-BD59-A6C34878D82A}">
                    <a16:rowId xmlns:a16="http://schemas.microsoft.com/office/drawing/2014/main" val="2970267966"/>
                  </a:ext>
                </a:extLst>
              </a:tr>
              <a:tr h="370840">
                <a:tc>
                  <a:txBody>
                    <a:bodyPr/>
                    <a:lstStyle/>
                    <a:p>
                      <a:r>
                        <a:rPr lang="en-US" sz="1400" b="1" dirty="0">
                          <a:solidFill>
                            <a:schemeClr val="bg1"/>
                          </a:solidFill>
                        </a:rPr>
                        <a:t>Submitting Verifications</a:t>
                      </a:r>
                    </a:p>
                  </a:txBody>
                  <a:tcPr anchor="ctr">
                    <a:solidFill>
                      <a:srgbClr val="002C3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Online, Service Center, Mail, Email</a:t>
                      </a:r>
                    </a:p>
                  </a:txBody>
                  <a:tcPr>
                    <a:lnR w="12700" cap="flat" cmpd="sng" algn="ctr">
                      <a:solidFill>
                        <a:srgbClr val="002C3B"/>
                      </a:solidFill>
                      <a:prstDash val="solid"/>
                      <a:round/>
                      <a:headEnd type="none" w="med" len="med"/>
                      <a:tailEnd type="none" w="med" len="med"/>
                    </a:lnR>
                    <a:solidFill>
                      <a:srgbClr val="CCCC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Online, Service Center, Mail, Email</a:t>
                      </a:r>
                    </a:p>
                  </a:txBody>
                  <a:tcPr>
                    <a:lnL w="12700" cap="flat" cmpd="sng" algn="ctr">
                      <a:solidFill>
                        <a:srgbClr val="002C3B"/>
                      </a:solidFill>
                      <a:prstDash val="solid"/>
                      <a:round/>
                      <a:headEnd type="none" w="med" len="med"/>
                      <a:tailEnd type="none" w="med" len="med"/>
                    </a:lnL>
                    <a:lnR w="12700" cap="flat" cmpd="sng" algn="ctr">
                      <a:solidFill>
                        <a:srgbClr val="002C3B"/>
                      </a:solidFill>
                      <a:prstDash val="solid"/>
                      <a:round/>
                      <a:headEnd type="none" w="med" len="med"/>
                      <a:tailEnd type="none" w="med" len="med"/>
                    </a:lnR>
                    <a:solidFill>
                      <a:srgbClr val="CCCC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Online, Service Center, Mail, Email</a:t>
                      </a:r>
                    </a:p>
                  </a:txBody>
                  <a:tcPr>
                    <a:lnL w="12700" cap="flat" cmpd="sng" algn="ctr">
                      <a:solidFill>
                        <a:srgbClr val="002C3B"/>
                      </a:solidFill>
                      <a:prstDash val="solid"/>
                      <a:round/>
                      <a:headEnd type="none" w="med" len="med"/>
                      <a:tailEnd type="none" w="med" len="med"/>
                    </a:lnL>
                    <a:solidFill>
                      <a:srgbClr val="CCCCCC"/>
                    </a:solidFill>
                  </a:tcPr>
                </a:tc>
                <a:extLst>
                  <a:ext uri="{0D108BD9-81ED-4DB2-BD59-A6C34878D82A}">
                    <a16:rowId xmlns:a16="http://schemas.microsoft.com/office/drawing/2014/main" val="3304756318"/>
                  </a:ext>
                </a:extLst>
              </a:tr>
              <a:tr h="370840">
                <a:tc>
                  <a:txBody>
                    <a:bodyPr/>
                    <a:lstStyle/>
                    <a:p>
                      <a:r>
                        <a:rPr lang="en-US" sz="1400" b="1" dirty="0">
                          <a:solidFill>
                            <a:schemeClr val="bg1"/>
                          </a:solidFill>
                        </a:rPr>
                        <a:t>Verifications</a:t>
                      </a:r>
                    </a:p>
                  </a:txBody>
                  <a:tcPr anchor="ctr">
                    <a:solidFill>
                      <a:srgbClr val="002C3B"/>
                    </a:solidFill>
                  </a:tcPr>
                </a:tc>
                <a:tc>
                  <a:txBody>
                    <a:bodyPr/>
                    <a:lstStyle/>
                    <a:p>
                      <a:r>
                        <a:rPr lang="en-US" sz="1400" dirty="0"/>
                        <a:t>All required</a:t>
                      </a:r>
                    </a:p>
                  </a:txBody>
                  <a:tcPr>
                    <a:lnR w="12700" cap="flat" cmpd="sng" algn="ctr">
                      <a:solidFill>
                        <a:srgbClr val="002C3B"/>
                      </a:solidFill>
                      <a:prstDash val="solid"/>
                      <a:round/>
                      <a:headEnd type="none" w="med" len="med"/>
                      <a:tailEnd type="none" w="med" len="med"/>
                    </a:lnR>
                    <a:noFill/>
                  </a:tcPr>
                </a:tc>
                <a:tc>
                  <a:txBody>
                    <a:bodyPr/>
                    <a:lstStyle/>
                    <a:p>
                      <a:r>
                        <a:rPr lang="en-US" sz="1400" dirty="0"/>
                        <a:t>All required </a:t>
                      </a:r>
                      <a:r>
                        <a:rPr lang="en-US" sz="1400" b="1" dirty="0"/>
                        <a:t>except</a:t>
                      </a:r>
                      <a:r>
                        <a:rPr lang="en-US" sz="1400" dirty="0"/>
                        <a:t> comprehensive assessment, orientation, and IRP</a:t>
                      </a:r>
                    </a:p>
                  </a:txBody>
                  <a:tcPr>
                    <a:lnL w="12700" cap="flat" cmpd="sng" algn="ctr">
                      <a:solidFill>
                        <a:srgbClr val="002C3B"/>
                      </a:solidFill>
                      <a:prstDash val="solid"/>
                      <a:round/>
                      <a:headEnd type="none" w="med" len="med"/>
                      <a:tailEnd type="none" w="med" len="med"/>
                    </a:lnL>
                    <a:lnR w="12700" cap="flat" cmpd="sng" algn="ctr">
                      <a:solidFill>
                        <a:srgbClr val="002C3B"/>
                      </a:solidFill>
                      <a:prstDash val="solid"/>
                      <a:round/>
                      <a:headEnd type="none" w="med" len="med"/>
                      <a:tailEnd type="none" w="med" len="med"/>
                    </a:lnR>
                    <a:noFill/>
                  </a:tcPr>
                </a:tc>
                <a:tc>
                  <a:txBody>
                    <a:bodyPr/>
                    <a:lstStyle/>
                    <a:p>
                      <a:r>
                        <a:rPr lang="en-US" sz="1400" dirty="0"/>
                        <a:t>Self-attestation </a:t>
                      </a:r>
                      <a:r>
                        <a:rPr lang="en-US" sz="1400" b="1" dirty="0"/>
                        <a:t>except</a:t>
                      </a:r>
                      <a:r>
                        <a:rPr lang="en-US" sz="1400" dirty="0"/>
                        <a:t> Citizenship, Immigration Status, and LOC</a:t>
                      </a:r>
                    </a:p>
                  </a:txBody>
                  <a:tcPr>
                    <a:lnL w="12700" cap="flat" cmpd="sng" algn="ctr">
                      <a:solidFill>
                        <a:srgbClr val="002C3B"/>
                      </a:solidFill>
                      <a:prstDash val="solid"/>
                      <a:round/>
                      <a:headEnd type="none" w="med" len="med"/>
                      <a:tailEnd type="none" w="med" len="med"/>
                    </a:lnL>
                    <a:noFill/>
                  </a:tcPr>
                </a:tc>
                <a:extLst>
                  <a:ext uri="{0D108BD9-81ED-4DB2-BD59-A6C34878D82A}">
                    <a16:rowId xmlns:a16="http://schemas.microsoft.com/office/drawing/2014/main" val="2305207724"/>
                  </a:ext>
                </a:extLst>
              </a:tr>
              <a:tr h="370840">
                <a:tc>
                  <a:txBody>
                    <a:bodyPr/>
                    <a:lstStyle/>
                    <a:p>
                      <a:r>
                        <a:rPr lang="en-US" sz="1400" b="1" dirty="0">
                          <a:solidFill>
                            <a:schemeClr val="bg1"/>
                          </a:solidFill>
                        </a:rPr>
                        <a:t>Changes</a:t>
                      </a:r>
                    </a:p>
                  </a:txBody>
                  <a:tcPr anchor="ctr">
                    <a:solidFill>
                      <a:srgbClr val="002C3B"/>
                    </a:solidFill>
                  </a:tcPr>
                </a:tc>
                <a:tc>
                  <a:txBody>
                    <a:bodyPr/>
                    <a:lstStyle/>
                    <a:p>
                      <a:r>
                        <a:rPr lang="en-US" sz="1400" dirty="0"/>
                        <a:t>Process as normal</a:t>
                      </a:r>
                    </a:p>
                  </a:txBody>
                  <a:tcPr>
                    <a:lnR w="12700" cap="flat" cmpd="sng" algn="ctr">
                      <a:solidFill>
                        <a:srgbClr val="002C3B"/>
                      </a:solidFill>
                      <a:prstDash val="solid"/>
                      <a:round/>
                      <a:headEnd type="none" w="med" len="med"/>
                      <a:tailEnd type="none" w="med" len="med"/>
                    </a:lnR>
                    <a:solidFill>
                      <a:srgbClr val="CCCC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Process as normal</a:t>
                      </a:r>
                    </a:p>
                  </a:txBody>
                  <a:tcPr>
                    <a:lnL w="12700" cap="flat" cmpd="sng" algn="ctr">
                      <a:solidFill>
                        <a:srgbClr val="002C3B"/>
                      </a:solidFill>
                      <a:prstDash val="solid"/>
                      <a:round/>
                      <a:headEnd type="none" w="med" len="med"/>
                      <a:tailEnd type="none" w="med" len="med"/>
                    </a:lnL>
                    <a:lnR w="12700" cap="flat" cmpd="sng" algn="ctr">
                      <a:solidFill>
                        <a:srgbClr val="002C3B"/>
                      </a:solidFill>
                      <a:prstDash val="solid"/>
                      <a:round/>
                      <a:headEnd type="none" w="med" len="med"/>
                      <a:tailEnd type="none" w="med" len="med"/>
                    </a:lnR>
                    <a:solidFill>
                      <a:srgbClr val="CCCCCC"/>
                    </a:solidFill>
                  </a:tcPr>
                </a:tc>
                <a:tc>
                  <a:txBody>
                    <a:bodyPr/>
                    <a:lstStyle/>
                    <a:p>
                      <a:r>
                        <a:rPr lang="en-US" sz="1400" dirty="0"/>
                        <a:t>Do not process if makes customer ineligible</a:t>
                      </a:r>
                    </a:p>
                  </a:txBody>
                  <a:tcPr>
                    <a:lnL w="12700" cap="flat" cmpd="sng" algn="ctr">
                      <a:solidFill>
                        <a:srgbClr val="002C3B"/>
                      </a:solidFill>
                      <a:prstDash val="solid"/>
                      <a:round/>
                      <a:headEnd type="none" w="med" len="med"/>
                      <a:tailEnd type="none" w="med" len="med"/>
                    </a:lnL>
                    <a:solidFill>
                      <a:srgbClr val="CCCCCC"/>
                    </a:solidFill>
                  </a:tcPr>
                </a:tc>
                <a:extLst>
                  <a:ext uri="{0D108BD9-81ED-4DB2-BD59-A6C34878D82A}">
                    <a16:rowId xmlns:a16="http://schemas.microsoft.com/office/drawing/2014/main" val="124417167"/>
                  </a:ext>
                </a:extLst>
              </a:tr>
              <a:tr h="370840">
                <a:tc>
                  <a:txBody>
                    <a:bodyPr/>
                    <a:lstStyle/>
                    <a:p>
                      <a:r>
                        <a:rPr lang="en-US" sz="1400" b="1" dirty="0">
                          <a:solidFill>
                            <a:schemeClr val="bg1"/>
                          </a:solidFill>
                        </a:rPr>
                        <a:t>Terminations</a:t>
                      </a:r>
                    </a:p>
                  </a:txBody>
                  <a:tcPr anchor="ctr">
                    <a:solidFill>
                      <a:srgbClr val="002C3B"/>
                    </a:solidFill>
                  </a:tcPr>
                </a:tc>
                <a:tc>
                  <a:txBody>
                    <a:bodyPr/>
                    <a:lstStyle/>
                    <a:p>
                      <a:r>
                        <a:rPr lang="en-US" sz="1400" dirty="0"/>
                        <a:t>Allowed</a:t>
                      </a:r>
                    </a:p>
                  </a:txBody>
                  <a:tcPr>
                    <a:lnR w="12700" cap="flat" cmpd="sng" algn="ctr">
                      <a:solidFill>
                        <a:srgbClr val="002C3B"/>
                      </a:solidFill>
                      <a:prstDash val="solid"/>
                      <a:round/>
                      <a:headEnd type="none" w="med" len="med"/>
                      <a:tailEnd type="none" w="med" len="med"/>
                    </a:ln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Allowed</a:t>
                      </a:r>
                    </a:p>
                  </a:txBody>
                  <a:tcPr>
                    <a:lnL w="12700" cap="flat" cmpd="sng" algn="ctr">
                      <a:solidFill>
                        <a:srgbClr val="002C3B"/>
                      </a:solidFill>
                      <a:prstDash val="solid"/>
                      <a:round/>
                      <a:headEnd type="none" w="med" len="med"/>
                      <a:tailEnd type="none" w="med" len="med"/>
                    </a:lnL>
                    <a:lnR w="12700" cap="flat" cmpd="sng" algn="ctr">
                      <a:solidFill>
                        <a:srgbClr val="002C3B"/>
                      </a:solidFill>
                      <a:prstDash val="solid"/>
                      <a:round/>
                      <a:headEnd type="none" w="med" len="med"/>
                      <a:tailEnd type="none" w="med" len="med"/>
                    </a:lnR>
                    <a:noFill/>
                  </a:tcPr>
                </a:tc>
                <a:tc>
                  <a:txBody>
                    <a:bodyPr/>
                    <a:lstStyle/>
                    <a:p>
                      <a:r>
                        <a:rPr lang="en-US" sz="1400" dirty="0"/>
                        <a:t>Not allowed </a:t>
                      </a:r>
                      <a:r>
                        <a:rPr lang="en-US" sz="1400" b="1" dirty="0"/>
                        <a:t>except</a:t>
                      </a:r>
                      <a:r>
                        <a:rPr lang="en-US" sz="1400" dirty="0"/>
                        <a:t> for residency, requested by customer, or death </a:t>
                      </a:r>
                    </a:p>
                  </a:txBody>
                  <a:tcPr>
                    <a:lnL w="12700" cap="flat" cmpd="sng" algn="ctr">
                      <a:solidFill>
                        <a:srgbClr val="002C3B"/>
                      </a:solidFill>
                      <a:prstDash val="solid"/>
                      <a:round/>
                      <a:headEnd type="none" w="med" len="med"/>
                      <a:tailEnd type="none" w="med" len="med"/>
                    </a:lnL>
                    <a:noFill/>
                  </a:tcPr>
                </a:tc>
                <a:extLst>
                  <a:ext uri="{0D108BD9-81ED-4DB2-BD59-A6C34878D82A}">
                    <a16:rowId xmlns:a16="http://schemas.microsoft.com/office/drawing/2014/main" val="1678917739"/>
                  </a:ext>
                </a:extLst>
              </a:tr>
              <a:tr h="370840">
                <a:tc>
                  <a:txBody>
                    <a:bodyPr/>
                    <a:lstStyle/>
                    <a:p>
                      <a:r>
                        <a:rPr lang="en-US" sz="1400" b="1" dirty="0">
                          <a:solidFill>
                            <a:schemeClr val="bg1"/>
                          </a:solidFill>
                        </a:rPr>
                        <a:t>Treatment of COVID-19 Benefits</a:t>
                      </a:r>
                    </a:p>
                  </a:txBody>
                  <a:tcPr anchor="ctr">
                    <a:solidFill>
                      <a:srgbClr val="002C3B"/>
                    </a:solidFill>
                  </a:tcPr>
                </a:tc>
                <a:tc>
                  <a:txBody>
                    <a:bodyPr/>
                    <a:lstStyle/>
                    <a:p>
                      <a:r>
                        <a:rPr lang="en-US" sz="1400" dirty="0"/>
                        <a:t>Stimulus Checks: Excluded</a:t>
                      </a:r>
                    </a:p>
                    <a:p>
                      <a:r>
                        <a:rPr lang="en-US" sz="1400" dirty="0"/>
                        <a:t>FPUC: </a:t>
                      </a:r>
                      <a:r>
                        <a:rPr lang="en-US" sz="1400" b="1" dirty="0"/>
                        <a:t>Counted</a:t>
                      </a:r>
                    </a:p>
                  </a:txBody>
                  <a:tcPr>
                    <a:lnR w="12700" cap="flat" cmpd="sng" algn="ctr">
                      <a:solidFill>
                        <a:srgbClr val="002C3B"/>
                      </a:solidFill>
                      <a:prstDash val="solid"/>
                      <a:round/>
                      <a:headEnd type="none" w="med" len="med"/>
                      <a:tailEnd type="none" w="med" len="med"/>
                    </a:lnR>
                    <a:solidFill>
                      <a:srgbClr val="CCCCCC"/>
                    </a:solidFill>
                  </a:tcPr>
                </a:tc>
                <a:tc>
                  <a:txBody>
                    <a:bodyPr/>
                    <a:lstStyle/>
                    <a:p>
                      <a:r>
                        <a:rPr lang="en-US" sz="1400" dirty="0"/>
                        <a:t>Stimulus Checks: Excluded</a:t>
                      </a:r>
                    </a:p>
                    <a:p>
                      <a:r>
                        <a:rPr lang="en-US" sz="1400" dirty="0"/>
                        <a:t>FPUC: </a:t>
                      </a:r>
                      <a:r>
                        <a:rPr lang="en-US" sz="1400" b="1" dirty="0"/>
                        <a:t>Counted</a:t>
                      </a:r>
                    </a:p>
                  </a:txBody>
                  <a:tcPr>
                    <a:lnL w="12700" cap="flat" cmpd="sng" algn="ctr">
                      <a:solidFill>
                        <a:srgbClr val="002C3B"/>
                      </a:solidFill>
                      <a:prstDash val="solid"/>
                      <a:round/>
                      <a:headEnd type="none" w="med" len="med"/>
                      <a:tailEnd type="none" w="med" len="med"/>
                    </a:lnL>
                    <a:lnR w="12700" cap="flat" cmpd="sng" algn="ctr">
                      <a:solidFill>
                        <a:srgbClr val="002C3B"/>
                      </a:solidFill>
                      <a:prstDash val="solid"/>
                      <a:round/>
                      <a:headEnd type="none" w="med" len="med"/>
                      <a:tailEnd type="none" w="med" len="med"/>
                    </a:lnR>
                    <a:solidFill>
                      <a:srgbClr val="CCCCCC"/>
                    </a:solidFill>
                  </a:tcPr>
                </a:tc>
                <a:tc>
                  <a:txBody>
                    <a:bodyPr/>
                    <a:lstStyle/>
                    <a:p>
                      <a:r>
                        <a:rPr lang="en-US" sz="1400" dirty="0"/>
                        <a:t>Stimulus Checks: Excluded</a:t>
                      </a:r>
                    </a:p>
                    <a:p>
                      <a:r>
                        <a:rPr lang="en-US" sz="1400" dirty="0"/>
                        <a:t>FPUC: Excluded</a:t>
                      </a:r>
                    </a:p>
                  </a:txBody>
                  <a:tcPr>
                    <a:lnL w="12700" cap="flat" cmpd="sng" algn="ctr">
                      <a:solidFill>
                        <a:srgbClr val="002C3B"/>
                      </a:solidFill>
                      <a:prstDash val="solid"/>
                      <a:round/>
                      <a:headEnd type="none" w="med" len="med"/>
                      <a:tailEnd type="none" w="med" len="med"/>
                    </a:lnL>
                    <a:solidFill>
                      <a:srgbClr val="CCCCCC"/>
                    </a:solidFill>
                  </a:tcPr>
                </a:tc>
                <a:extLst>
                  <a:ext uri="{0D108BD9-81ED-4DB2-BD59-A6C34878D82A}">
                    <a16:rowId xmlns:a16="http://schemas.microsoft.com/office/drawing/2014/main" val="1536026268"/>
                  </a:ext>
                </a:extLst>
              </a:tr>
              <a:tr h="370840">
                <a:tc>
                  <a:txBody>
                    <a:bodyPr/>
                    <a:lstStyle/>
                    <a:p>
                      <a:r>
                        <a:rPr lang="en-US" sz="1400" b="1" dirty="0">
                          <a:solidFill>
                            <a:schemeClr val="bg1"/>
                          </a:solidFill>
                        </a:rPr>
                        <a:t>Emergency Allotments</a:t>
                      </a:r>
                    </a:p>
                  </a:txBody>
                  <a:tcPr anchor="ctr">
                    <a:solidFill>
                      <a:srgbClr val="002C3B"/>
                    </a:solidFill>
                  </a:tcPr>
                </a:tc>
                <a:tc>
                  <a:txBody>
                    <a:bodyPr/>
                    <a:lstStyle/>
                    <a:p>
                      <a:r>
                        <a:rPr lang="en-US" sz="1400" dirty="0"/>
                        <a:t>March, April, May, June and July</a:t>
                      </a:r>
                    </a:p>
                  </a:txBody>
                  <a:tcPr>
                    <a:lnR w="12700" cap="flat" cmpd="sng" algn="ctr">
                      <a:solidFill>
                        <a:srgbClr val="002C3B"/>
                      </a:solidFill>
                      <a:prstDash val="solid"/>
                      <a:round/>
                      <a:headEnd type="none" w="med" len="med"/>
                      <a:tailEnd type="none" w="med" len="med"/>
                    </a:lnR>
                    <a:solidFill>
                      <a:srgbClr val="CCCCCC"/>
                    </a:solidFill>
                  </a:tcPr>
                </a:tc>
                <a:tc>
                  <a:txBody>
                    <a:bodyPr/>
                    <a:lstStyle/>
                    <a:p>
                      <a:r>
                        <a:rPr lang="en-US" sz="1400" dirty="0"/>
                        <a:t>N/A</a:t>
                      </a:r>
                    </a:p>
                  </a:txBody>
                  <a:tcPr>
                    <a:lnL w="12700" cap="flat" cmpd="sng" algn="ctr">
                      <a:solidFill>
                        <a:srgbClr val="002C3B"/>
                      </a:solidFill>
                      <a:prstDash val="solid"/>
                      <a:round/>
                      <a:headEnd type="none" w="med" len="med"/>
                      <a:tailEnd type="none" w="med" len="med"/>
                    </a:lnL>
                    <a:lnR w="12700" cap="flat" cmpd="sng" algn="ctr">
                      <a:solidFill>
                        <a:srgbClr val="002C3B"/>
                      </a:solidFill>
                      <a:prstDash val="solid"/>
                      <a:round/>
                      <a:headEnd type="none" w="med" len="med"/>
                      <a:tailEnd type="none" w="med" len="med"/>
                    </a:lnR>
                    <a:solidFill>
                      <a:srgbClr val="CCCCCC"/>
                    </a:solidFill>
                  </a:tcPr>
                </a:tc>
                <a:tc>
                  <a:txBody>
                    <a:bodyPr/>
                    <a:lstStyle/>
                    <a:p>
                      <a:r>
                        <a:rPr lang="en-US" sz="1400" dirty="0"/>
                        <a:t>N/A</a:t>
                      </a:r>
                    </a:p>
                  </a:txBody>
                  <a:tcPr>
                    <a:lnL w="12700" cap="flat" cmpd="sng" algn="ctr">
                      <a:solidFill>
                        <a:srgbClr val="002C3B"/>
                      </a:solidFill>
                      <a:prstDash val="solid"/>
                      <a:round/>
                      <a:headEnd type="none" w="med" len="med"/>
                      <a:tailEnd type="none" w="med" len="med"/>
                    </a:lnL>
                    <a:solidFill>
                      <a:srgbClr val="CCCCCC"/>
                    </a:solidFill>
                  </a:tcPr>
                </a:tc>
                <a:extLst>
                  <a:ext uri="{0D108BD9-81ED-4DB2-BD59-A6C34878D82A}">
                    <a16:rowId xmlns:a16="http://schemas.microsoft.com/office/drawing/2014/main" val="625027658"/>
                  </a:ext>
                </a:extLst>
              </a:tr>
            </a:tbl>
          </a:graphicData>
        </a:graphic>
      </p:graphicFrame>
      <p:pic>
        <p:nvPicPr>
          <p:cNvPr id="5" name="Picture 4" descr="Health and human services icon">
            <a:extLst>
              <a:ext uri="{FF2B5EF4-FFF2-40B4-BE49-F238E27FC236}">
                <a16:creationId xmlns:a16="http://schemas.microsoft.com/office/drawing/2014/main" id="{8B159D5C-1F6D-4CE3-A2D5-1CDE40A1C2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3408" y="1114988"/>
            <a:ext cx="244392" cy="2443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hildren and youth services service icon">
            <a:extLst>
              <a:ext uri="{FF2B5EF4-FFF2-40B4-BE49-F238E27FC236}">
                <a16:creationId xmlns:a16="http://schemas.microsoft.com/office/drawing/2014/main" id="{02F82CD0-A90C-4715-A480-E57069821C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9569" y="1102769"/>
            <a:ext cx="268831" cy="268831"/>
          </a:xfrm>
          <a:prstGeom prst="rect">
            <a:avLst/>
          </a:prstGeom>
          <a:noFill/>
          <a:extLst>
            <a:ext uri="{909E8E84-426E-40DD-AFC4-6F175D3DCCD1}">
              <a14:hiddenFill xmlns:a14="http://schemas.microsoft.com/office/drawing/2010/main">
                <a:solidFill>
                  <a:srgbClr val="FFFFFF"/>
                </a:solidFill>
              </a14:hiddenFill>
            </a:ext>
          </a:extLst>
        </p:spPr>
      </p:pic>
      <p:pic>
        <p:nvPicPr>
          <p:cNvPr id="7" name="Graphic 6" descr="Apple">
            <a:extLst>
              <a:ext uri="{FF2B5EF4-FFF2-40B4-BE49-F238E27FC236}">
                <a16:creationId xmlns:a16="http://schemas.microsoft.com/office/drawing/2014/main" id="{7CD23E10-986B-45EF-B402-36A020BB87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24200" y="1080244"/>
            <a:ext cx="291356" cy="291356"/>
          </a:xfrm>
          <a:prstGeom prst="rect">
            <a:avLst/>
          </a:prstGeom>
        </p:spPr>
      </p:pic>
      <p:sp>
        <p:nvSpPr>
          <p:cNvPr id="9" name="TextBox 8">
            <a:extLst>
              <a:ext uri="{FF2B5EF4-FFF2-40B4-BE49-F238E27FC236}">
                <a16:creationId xmlns:a16="http://schemas.microsoft.com/office/drawing/2014/main" id="{8ED47B87-F0B2-455B-BFB7-2064DE310F5F}"/>
              </a:ext>
            </a:extLst>
          </p:cNvPr>
          <p:cNvSpPr txBox="1"/>
          <p:nvPr/>
        </p:nvSpPr>
        <p:spPr>
          <a:xfrm>
            <a:off x="304800" y="5864423"/>
            <a:ext cx="43156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FPUC = Federal Pandemic Unemployment Compensation</a:t>
            </a:r>
          </a:p>
        </p:txBody>
      </p:sp>
    </p:spTree>
    <p:extLst>
      <p:ext uri="{BB962C8B-B14F-4D97-AF65-F5344CB8AC3E}">
        <p14:creationId xmlns:p14="http://schemas.microsoft.com/office/powerpoint/2010/main" val="1764221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8489F-951B-455B-87E7-6B272F386400}"/>
              </a:ext>
            </a:extLst>
          </p:cNvPr>
          <p:cNvSpPr>
            <a:spLocks noGrp="1"/>
          </p:cNvSpPr>
          <p:nvPr>
            <p:ph type="title"/>
          </p:nvPr>
        </p:nvSpPr>
        <p:spPr/>
        <p:txBody>
          <a:bodyPr/>
          <a:lstStyle/>
          <a:p>
            <a:r>
              <a:rPr lang="en-US" dirty="0"/>
              <a:t>Emergency Allotments</a:t>
            </a:r>
          </a:p>
        </p:txBody>
      </p:sp>
      <p:sp>
        <p:nvSpPr>
          <p:cNvPr id="4" name="Content Placeholder 2">
            <a:extLst>
              <a:ext uri="{FF2B5EF4-FFF2-40B4-BE49-F238E27FC236}">
                <a16:creationId xmlns:a16="http://schemas.microsoft.com/office/drawing/2014/main" id="{452C205B-6B2E-4B42-A67E-419F81289127}"/>
              </a:ext>
            </a:extLst>
          </p:cNvPr>
          <p:cNvSpPr>
            <a:spLocks noGrp="1"/>
          </p:cNvSpPr>
          <p:nvPr>
            <p:ph idx="1"/>
          </p:nvPr>
        </p:nvSpPr>
        <p:spPr>
          <a:xfrm>
            <a:off x="838200" y="1825625"/>
            <a:ext cx="8458199" cy="4351338"/>
          </a:xfrm>
        </p:spPr>
        <p:txBody>
          <a:bodyPr>
            <a:normAutofit/>
          </a:bodyPr>
          <a:lstStyle/>
          <a:p>
            <a:r>
              <a:rPr lang="en-US" dirty="0"/>
              <a:t>Temporary increase in SNAP benefits for </a:t>
            </a:r>
            <a:r>
              <a:rPr lang="en-US" b="1" dirty="0"/>
              <a:t>SNAP</a:t>
            </a:r>
            <a:r>
              <a:rPr lang="en-US" dirty="0"/>
              <a:t> households </a:t>
            </a:r>
            <a:r>
              <a:rPr lang="en-US" b="1" dirty="0"/>
              <a:t>not</a:t>
            </a:r>
            <a:r>
              <a:rPr lang="en-US" dirty="0"/>
              <a:t> receiving the max allotment for their household size (~50% of DC’s SNAP caseload)</a:t>
            </a:r>
          </a:p>
          <a:p>
            <a:r>
              <a:rPr lang="en-US" dirty="0"/>
              <a:t>Allotment = difference between household’s certified allotment and max allotment for household size</a:t>
            </a:r>
          </a:p>
          <a:p>
            <a:r>
              <a:rPr lang="en-US" dirty="0"/>
              <a:t>Allotments issued for March, April, May and June</a:t>
            </a:r>
          </a:p>
          <a:p>
            <a:r>
              <a:rPr lang="en-US" dirty="0"/>
              <a:t>Not action is needed from customer; auto-loaded onto EBT card</a:t>
            </a:r>
          </a:p>
        </p:txBody>
      </p:sp>
      <p:sp>
        <p:nvSpPr>
          <p:cNvPr id="9" name="Rectangle 8">
            <a:extLst>
              <a:ext uri="{FF2B5EF4-FFF2-40B4-BE49-F238E27FC236}">
                <a16:creationId xmlns:a16="http://schemas.microsoft.com/office/drawing/2014/main" id="{D38F6D1B-EC25-4A63-B2CD-742B368ABD76}"/>
              </a:ext>
            </a:extLst>
          </p:cNvPr>
          <p:cNvSpPr/>
          <p:nvPr/>
        </p:nvSpPr>
        <p:spPr>
          <a:xfrm>
            <a:off x="9296400" y="1825624"/>
            <a:ext cx="2877312" cy="4160520"/>
          </a:xfrm>
          <a:prstGeom prst="rect">
            <a:avLst/>
          </a:prstGeom>
          <a:solidFill>
            <a:srgbClr val="002C3A"/>
          </a:solidFill>
          <a:ln>
            <a:solidFill>
              <a:srgbClr val="002C3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Graphic 10" descr="Credit card">
            <a:extLst>
              <a:ext uri="{FF2B5EF4-FFF2-40B4-BE49-F238E27FC236}">
                <a16:creationId xmlns:a16="http://schemas.microsoft.com/office/drawing/2014/main" id="{D24969CD-9224-4AB1-B79B-487B9AA796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356797" y="2358044"/>
            <a:ext cx="831273" cy="831273"/>
          </a:xfrm>
          <a:prstGeom prst="rect">
            <a:avLst/>
          </a:prstGeom>
        </p:spPr>
      </p:pic>
      <p:sp>
        <p:nvSpPr>
          <p:cNvPr id="13" name="TextBox 12">
            <a:extLst>
              <a:ext uri="{FF2B5EF4-FFF2-40B4-BE49-F238E27FC236}">
                <a16:creationId xmlns:a16="http://schemas.microsoft.com/office/drawing/2014/main" id="{55C738CC-5C54-46CC-A66D-6A1164D53312}"/>
              </a:ext>
            </a:extLst>
          </p:cNvPr>
          <p:cNvSpPr txBox="1"/>
          <p:nvPr/>
        </p:nvSpPr>
        <p:spPr>
          <a:xfrm>
            <a:off x="9581466" y="3048000"/>
            <a:ext cx="2381934"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$11 million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issued in SNAP Benefits</a:t>
            </a:r>
          </a:p>
        </p:txBody>
      </p:sp>
      <p:sp>
        <p:nvSpPr>
          <p:cNvPr id="15" name="TextBox 14">
            <a:extLst>
              <a:ext uri="{FF2B5EF4-FFF2-40B4-BE49-F238E27FC236}">
                <a16:creationId xmlns:a16="http://schemas.microsoft.com/office/drawing/2014/main" id="{A95423D8-9670-4164-AF8B-9AE371C66DE0}"/>
              </a:ext>
            </a:extLst>
          </p:cNvPr>
          <p:cNvSpPr txBox="1"/>
          <p:nvPr/>
        </p:nvSpPr>
        <p:spPr>
          <a:xfrm>
            <a:off x="9581466" y="4724400"/>
            <a:ext cx="2381934" cy="86177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34 thousand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SNAP households</a:t>
            </a:r>
          </a:p>
        </p:txBody>
      </p:sp>
      <p:pic>
        <p:nvPicPr>
          <p:cNvPr id="19" name="Graphic 18" descr="Home">
            <a:extLst>
              <a:ext uri="{FF2B5EF4-FFF2-40B4-BE49-F238E27FC236}">
                <a16:creationId xmlns:a16="http://schemas.microsoft.com/office/drawing/2014/main" id="{929CB737-2E72-4FEB-80AD-819A6E1FD4D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356797" y="3886200"/>
            <a:ext cx="831273" cy="831273"/>
          </a:xfrm>
          <a:prstGeom prst="rect">
            <a:avLst/>
          </a:prstGeom>
        </p:spPr>
      </p:pic>
      <p:sp>
        <p:nvSpPr>
          <p:cNvPr id="20" name="TextBox 19">
            <a:extLst>
              <a:ext uri="{FF2B5EF4-FFF2-40B4-BE49-F238E27FC236}">
                <a16:creationId xmlns:a16="http://schemas.microsoft.com/office/drawing/2014/main" id="{7034B6C3-4169-404E-AFAD-309855028675}"/>
              </a:ext>
            </a:extLst>
          </p:cNvPr>
          <p:cNvSpPr txBox="1"/>
          <p:nvPr/>
        </p:nvSpPr>
        <p:spPr>
          <a:xfrm>
            <a:off x="9740937" y="1889452"/>
            <a:ext cx="198823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panose="020F0502020204030204"/>
                <a:ea typeface="+mn-ea"/>
                <a:cs typeface="+mn-cs"/>
              </a:rPr>
              <a:t>Impact to DC*</a:t>
            </a:r>
          </a:p>
        </p:txBody>
      </p:sp>
      <p:sp>
        <p:nvSpPr>
          <p:cNvPr id="21" name="TextBox 20">
            <a:extLst>
              <a:ext uri="{FF2B5EF4-FFF2-40B4-BE49-F238E27FC236}">
                <a16:creationId xmlns:a16="http://schemas.microsoft.com/office/drawing/2014/main" id="{18323A16-FAA5-476C-80BC-1DFB204FAC7A}"/>
              </a:ext>
            </a:extLst>
          </p:cNvPr>
          <p:cNvSpPr txBox="1"/>
          <p:nvPr/>
        </p:nvSpPr>
        <p:spPr>
          <a:xfrm>
            <a:off x="10307402" y="5751300"/>
            <a:ext cx="93006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*As of 5/1</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605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526ECB-7D26-4959-9E62-9BE58BD57A5A}"/>
              </a:ext>
            </a:extLst>
          </p:cNvPr>
          <p:cNvSpPr>
            <a:spLocks noGrp="1"/>
          </p:cNvSpPr>
          <p:nvPr>
            <p:ph type="title"/>
          </p:nvPr>
        </p:nvSpPr>
        <p:spPr/>
        <p:txBody>
          <a:bodyPr/>
          <a:lstStyle/>
          <a:p>
            <a:r>
              <a:rPr lang="en-US" dirty="0"/>
              <a:t>Application &amp; Verification Submission</a:t>
            </a:r>
          </a:p>
        </p:txBody>
      </p:sp>
      <p:sp>
        <p:nvSpPr>
          <p:cNvPr id="19" name="Rectangle 18">
            <a:extLst>
              <a:ext uri="{FF2B5EF4-FFF2-40B4-BE49-F238E27FC236}">
                <a16:creationId xmlns:a16="http://schemas.microsoft.com/office/drawing/2014/main" id="{753C1BAB-C763-4B96-A55E-F85AE58B20A3}"/>
              </a:ext>
            </a:extLst>
          </p:cNvPr>
          <p:cNvSpPr/>
          <p:nvPr/>
        </p:nvSpPr>
        <p:spPr>
          <a:xfrm>
            <a:off x="232900" y="1761465"/>
            <a:ext cx="2819400" cy="3724935"/>
          </a:xfrm>
          <a:prstGeom prst="rect">
            <a:avLst/>
          </a:prstGeom>
          <a:solidFill>
            <a:srgbClr val="002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Graphic 19" descr="Internet">
            <a:extLst>
              <a:ext uri="{FF2B5EF4-FFF2-40B4-BE49-F238E27FC236}">
                <a16:creationId xmlns:a16="http://schemas.microsoft.com/office/drawing/2014/main" id="{1AD0C781-EA5F-4863-8E94-8C42CA9E3BB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19398" y="1852112"/>
            <a:ext cx="914400" cy="896228"/>
          </a:xfrm>
          <a:prstGeom prst="rect">
            <a:avLst/>
          </a:prstGeom>
        </p:spPr>
      </p:pic>
      <p:sp>
        <p:nvSpPr>
          <p:cNvPr id="21" name="TextBox 20">
            <a:extLst>
              <a:ext uri="{FF2B5EF4-FFF2-40B4-BE49-F238E27FC236}">
                <a16:creationId xmlns:a16="http://schemas.microsoft.com/office/drawing/2014/main" id="{BA1A0AEB-327B-429E-ACED-DDD8443E867A}"/>
              </a:ext>
            </a:extLst>
          </p:cNvPr>
          <p:cNvSpPr txBox="1"/>
          <p:nvPr/>
        </p:nvSpPr>
        <p:spPr>
          <a:xfrm>
            <a:off x="1221035" y="2602737"/>
            <a:ext cx="915635"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ONLINE</a:t>
            </a:r>
          </a:p>
        </p:txBody>
      </p:sp>
      <p:sp>
        <p:nvSpPr>
          <p:cNvPr id="22" name="TextBox 21">
            <a:extLst>
              <a:ext uri="{FF2B5EF4-FFF2-40B4-BE49-F238E27FC236}">
                <a16:creationId xmlns:a16="http://schemas.microsoft.com/office/drawing/2014/main" id="{6B7CED59-0F09-4D1F-9396-F93546669CA1}"/>
              </a:ext>
            </a:extLst>
          </p:cNvPr>
          <p:cNvSpPr txBox="1"/>
          <p:nvPr/>
        </p:nvSpPr>
        <p:spPr>
          <a:xfrm>
            <a:off x="347199" y="3042846"/>
            <a:ext cx="2819400" cy="22775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SNAP, Cash/TANF, and Non-MAGI (not LTC), Alliance and ICP: </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https://dcbenefits.dhs.dc.gov/</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MAGI Medicaid: </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https://dchealthlink.com/</a:t>
            </a: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9D89265E-3297-4B65-82D2-C1EB9927C6E4}"/>
              </a:ext>
            </a:extLst>
          </p:cNvPr>
          <p:cNvSpPr/>
          <p:nvPr/>
        </p:nvSpPr>
        <p:spPr>
          <a:xfrm>
            <a:off x="3280898" y="1761465"/>
            <a:ext cx="2819401" cy="3724935"/>
          </a:xfrm>
          <a:prstGeom prst="rect">
            <a:avLst/>
          </a:prstGeom>
          <a:solidFill>
            <a:srgbClr val="002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4" name="Graphic 23" descr="Court">
            <a:extLst>
              <a:ext uri="{FF2B5EF4-FFF2-40B4-BE49-F238E27FC236}">
                <a16:creationId xmlns:a16="http://schemas.microsoft.com/office/drawing/2014/main" id="{212942D9-11F2-49D7-B3D1-35001A10B4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233398" y="1773223"/>
            <a:ext cx="914400" cy="914400"/>
          </a:xfrm>
          <a:prstGeom prst="rect">
            <a:avLst/>
          </a:prstGeom>
        </p:spPr>
      </p:pic>
      <p:sp>
        <p:nvSpPr>
          <p:cNvPr id="25" name="TextBox 24">
            <a:extLst>
              <a:ext uri="{FF2B5EF4-FFF2-40B4-BE49-F238E27FC236}">
                <a16:creationId xmlns:a16="http://schemas.microsoft.com/office/drawing/2014/main" id="{E6273BC4-B2F1-45CA-9B04-954E8B52FBC9}"/>
              </a:ext>
            </a:extLst>
          </p:cNvPr>
          <p:cNvSpPr txBox="1"/>
          <p:nvPr/>
        </p:nvSpPr>
        <p:spPr>
          <a:xfrm>
            <a:off x="3635557" y="2748340"/>
            <a:ext cx="2041969"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PICK-UP/DROP-OFF</a:t>
            </a:r>
          </a:p>
        </p:txBody>
      </p:sp>
      <p:sp>
        <p:nvSpPr>
          <p:cNvPr id="26" name="TextBox 25">
            <a:extLst>
              <a:ext uri="{FF2B5EF4-FFF2-40B4-BE49-F238E27FC236}">
                <a16:creationId xmlns:a16="http://schemas.microsoft.com/office/drawing/2014/main" id="{AEA2B6AF-647B-457E-880D-2373EF88524E}"/>
              </a:ext>
            </a:extLst>
          </p:cNvPr>
          <p:cNvSpPr txBox="1"/>
          <p:nvPr/>
        </p:nvSpPr>
        <p:spPr>
          <a:xfrm>
            <a:off x="3333224" y="3364155"/>
            <a:ext cx="2705100" cy="101566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H Street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Congress Heights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Taylor Street </a:t>
            </a:r>
          </a:p>
        </p:txBody>
      </p:sp>
      <p:sp>
        <p:nvSpPr>
          <p:cNvPr id="27" name="Rectangle 26">
            <a:extLst>
              <a:ext uri="{FF2B5EF4-FFF2-40B4-BE49-F238E27FC236}">
                <a16:creationId xmlns:a16="http://schemas.microsoft.com/office/drawing/2014/main" id="{11733F99-ACA7-4B6E-9C49-A167D60A3CD9}"/>
              </a:ext>
            </a:extLst>
          </p:cNvPr>
          <p:cNvSpPr/>
          <p:nvPr/>
        </p:nvSpPr>
        <p:spPr>
          <a:xfrm>
            <a:off x="9254000" y="1785923"/>
            <a:ext cx="2705100" cy="3700477"/>
          </a:xfrm>
          <a:prstGeom prst="rect">
            <a:avLst/>
          </a:prstGeom>
          <a:solidFill>
            <a:srgbClr val="002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8" name="Graphic 27" descr="Mailbox">
            <a:extLst>
              <a:ext uri="{FF2B5EF4-FFF2-40B4-BE49-F238E27FC236}">
                <a16:creationId xmlns:a16="http://schemas.microsoft.com/office/drawing/2014/main" id="{C08E5177-44B4-4287-B7C6-756E5006939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0022469" y="1907337"/>
            <a:ext cx="914400" cy="914400"/>
          </a:xfrm>
          <a:prstGeom prst="rect">
            <a:avLst/>
          </a:prstGeom>
        </p:spPr>
      </p:pic>
      <p:sp>
        <p:nvSpPr>
          <p:cNvPr id="29" name="TextBox 28">
            <a:extLst>
              <a:ext uri="{FF2B5EF4-FFF2-40B4-BE49-F238E27FC236}">
                <a16:creationId xmlns:a16="http://schemas.microsoft.com/office/drawing/2014/main" id="{A465BFDB-CEDD-4713-A5A8-251FA829EA84}"/>
              </a:ext>
            </a:extLst>
          </p:cNvPr>
          <p:cNvSpPr txBox="1"/>
          <p:nvPr/>
        </p:nvSpPr>
        <p:spPr>
          <a:xfrm>
            <a:off x="10213965" y="2858180"/>
            <a:ext cx="684804"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MAIL</a:t>
            </a:r>
          </a:p>
        </p:txBody>
      </p:sp>
      <p:sp>
        <p:nvSpPr>
          <p:cNvPr id="30" name="TextBox 29">
            <a:extLst>
              <a:ext uri="{FF2B5EF4-FFF2-40B4-BE49-F238E27FC236}">
                <a16:creationId xmlns:a16="http://schemas.microsoft.com/office/drawing/2014/main" id="{AD097DEF-1057-4314-B817-B0E902E7D06D}"/>
              </a:ext>
            </a:extLst>
          </p:cNvPr>
          <p:cNvSpPr txBox="1"/>
          <p:nvPr/>
        </p:nvSpPr>
        <p:spPr>
          <a:xfrm>
            <a:off x="9254000" y="3440202"/>
            <a:ext cx="2705100" cy="1169551"/>
          </a:xfrm>
          <a:prstGeom prst="rect">
            <a:avLst/>
          </a:prstGeom>
          <a:no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Department of Human Services</a:t>
            </a:r>
            <a:b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Economic Security Administration</a:t>
            </a:r>
            <a:b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Case Record Management Unit</a:t>
            </a:r>
            <a:b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P.O. Box 91560</a:t>
            </a:r>
            <a:b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b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Washington, DC 20090</a:t>
            </a:r>
          </a:p>
        </p:txBody>
      </p:sp>
      <p:sp>
        <p:nvSpPr>
          <p:cNvPr id="15" name="Rectangle 14">
            <a:extLst>
              <a:ext uri="{FF2B5EF4-FFF2-40B4-BE49-F238E27FC236}">
                <a16:creationId xmlns:a16="http://schemas.microsoft.com/office/drawing/2014/main" id="{44954221-9C20-490E-8870-5101054A9216}"/>
              </a:ext>
            </a:extLst>
          </p:cNvPr>
          <p:cNvSpPr/>
          <p:nvPr/>
        </p:nvSpPr>
        <p:spPr>
          <a:xfrm>
            <a:off x="6320300" y="1773693"/>
            <a:ext cx="2705101" cy="3724935"/>
          </a:xfrm>
          <a:prstGeom prst="rect">
            <a:avLst/>
          </a:prstGeom>
          <a:solidFill>
            <a:srgbClr val="002C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Graphic 3" descr="Smart Phone">
            <a:extLst>
              <a:ext uri="{FF2B5EF4-FFF2-40B4-BE49-F238E27FC236}">
                <a16:creationId xmlns:a16="http://schemas.microsoft.com/office/drawing/2014/main" id="{E3B71A97-572F-45DF-9EED-8738B76714F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270815" y="1888143"/>
            <a:ext cx="806386" cy="860198"/>
          </a:xfrm>
          <a:prstGeom prst="rect">
            <a:avLst/>
          </a:prstGeom>
        </p:spPr>
      </p:pic>
      <p:sp>
        <p:nvSpPr>
          <p:cNvPr id="18" name="TextBox 17">
            <a:extLst>
              <a:ext uri="{FF2B5EF4-FFF2-40B4-BE49-F238E27FC236}">
                <a16:creationId xmlns:a16="http://schemas.microsoft.com/office/drawing/2014/main" id="{38597BE1-1E23-46FC-B26F-A64E88F0AAAB}"/>
              </a:ext>
            </a:extLst>
          </p:cNvPr>
          <p:cNvSpPr txBox="1"/>
          <p:nvPr/>
        </p:nvSpPr>
        <p:spPr>
          <a:xfrm>
            <a:off x="6533021" y="2831346"/>
            <a:ext cx="2271777"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DC Access Mobile App</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0245F49E-1192-411F-AA7C-812955892227}"/>
              </a:ext>
            </a:extLst>
          </p:cNvPr>
          <p:cNvSpPr txBox="1"/>
          <p:nvPr/>
        </p:nvSpPr>
        <p:spPr>
          <a:xfrm>
            <a:off x="6258325" y="3622237"/>
            <a:ext cx="2705100" cy="338554"/>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hlinkClick r:id="rId12">
                  <a:extLst>
                    <a:ext uri="{A12FA001-AC4F-418D-AE19-62706E023703}">
                      <ahyp:hlinkClr xmlns:ahyp="http://schemas.microsoft.com/office/drawing/2018/hyperlinkcolor" val="tx"/>
                    </a:ext>
                  </a:extLst>
                </a:hlinkClick>
              </a:rPr>
              <a:t>https://dhs.dc.gov/dcaccess</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7807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DE3A3-4F27-4E9F-A4BC-301AD9604C3C}"/>
              </a:ext>
            </a:extLst>
          </p:cNvPr>
          <p:cNvSpPr>
            <a:spLocks noGrp="1"/>
          </p:cNvSpPr>
          <p:nvPr>
            <p:ph type="title"/>
          </p:nvPr>
        </p:nvSpPr>
        <p:spPr>
          <a:xfrm>
            <a:off x="1600200" y="365125"/>
            <a:ext cx="9753600" cy="1325563"/>
          </a:xfrm>
        </p:spPr>
        <p:txBody>
          <a:bodyPr/>
          <a:lstStyle/>
          <a:p>
            <a:r>
              <a:rPr lang="en-US" dirty="0"/>
              <a:t>SNAP Online Purchasing @ Amazon</a:t>
            </a:r>
            <a:br>
              <a:rPr lang="en-US" b="1" dirty="0"/>
            </a:br>
            <a:endParaRPr lang="en-US" dirty="0"/>
          </a:p>
        </p:txBody>
      </p:sp>
      <p:sp>
        <p:nvSpPr>
          <p:cNvPr id="7" name="Subtitle 2">
            <a:extLst>
              <a:ext uri="{FF2B5EF4-FFF2-40B4-BE49-F238E27FC236}">
                <a16:creationId xmlns:a16="http://schemas.microsoft.com/office/drawing/2014/main" id="{CA1A4868-D262-D549-AC2D-4D2E25564D2D}"/>
              </a:ext>
            </a:extLst>
          </p:cNvPr>
          <p:cNvSpPr>
            <a:spLocks noGrp="1"/>
          </p:cNvSpPr>
          <p:nvPr>
            <p:ph idx="1"/>
          </p:nvPr>
        </p:nvSpPr>
        <p:spPr>
          <a:xfrm>
            <a:off x="838200" y="1825625"/>
            <a:ext cx="9220200" cy="4351338"/>
          </a:xfrm>
        </p:spPr>
        <p:txBody>
          <a:bodyPr vert="horz" lIns="91440" tIns="45720" rIns="91440" bIns="45720" rtlCol="0">
            <a:normAutofit fontScale="92500" lnSpcReduction="10000"/>
          </a:bodyPr>
          <a:lstStyle/>
          <a:p>
            <a:pPr marL="342900"/>
            <a:r>
              <a:rPr lang="en-US" dirty="0"/>
              <a:t>Allows DC residents on SNAP (or P-EBT) to purchase food for delivery at Amazon.com</a:t>
            </a:r>
          </a:p>
          <a:p>
            <a:pPr marL="342900"/>
            <a:r>
              <a:rPr lang="en-US" dirty="0"/>
              <a:t>SNAP cannot be used to pay delivery fees</a:t>
            </a:r>
          </a:p>
          <a:p>
            <a:pPr marL="342900"/>
            <a:r>
              <a:rPr lang="en-US" dirty="0"/>
              <a:t>Amazon offers SNAP customers free delivery if minimum purchase is made:</a:t>
            </a:r>
          </a:p>
          <a:p>
            <a:pPr marL="800100" lvl="1"/>
            <a:r>
              <a:rPr lang="en-US" dirty="0"/>
              <a:t>Amazon Grocery: $25 minimum for free delivery</a:t>
            </a:r>
          </a:p>
          <a:p>
            <a:pPr marL="800100" lvl="1"/>
            <a:r>
              <a:rPr lang="en-US" dirty="0"/>
              <a:t>Amazon Fresh: $35 minimum for free delivery</a:t>
            </a:r>
          </a:p>
          <a:p>
            <a:pPr marL="800100" lvl="1"/>
            <a:r>
              <a:rPr lang="en-US" dirty="0"/>
              <a:t>Amazon Pantry: $35 minimum for free delivery</a:t>
            </a:r>
          </a:p>
          <a:p>
            <a:pPr marL="571500" lvl="1" indent="0">
              <a:buNone/>
            </a:pPr>
            <a:r>
              <a:rPr lang="en-US" i="1" dirty="0"/>
              <a:t>More info: </a:t>
            </a:r>
            <a:r>
              <a:rPr lang="en-US" i="1" dirty="0">
                <a:solidFill>
                  <a:srgbClr val="002C3B"/>
                </a:solidFill>
                <a:hlinkClick r:id="rId2">
                  <a:extLst>
                    <a:ext uri="{A12FA001-AC4F-418D-AE19-62706E023703}">
                      <ahyp:hlinkClr xmlns:ahyp="http://schemas.microsoft.com/office/drawing/2018/hyperlinkcolor" val="tx"/>
                    </a:ext>
                  </a:extLst>
                </a:hlinkClick>
              </a:rPr>
              <a:t>https://amazon.com/snap-ebt</a:t>
            </a:r>
            <a:r>
              <a:rPr lang="en-US" i="1" dirty="0">
                <a:solidFill>
                  <a:srgbClr val="002C3B"/>
                </a:solidFill>
              </a:rPr>
              <a:t>   </a:t>
            </a:r>
          </a:p>
          <a:p>
            <a:pPr marL="342900"/>
            <a:r>
              <a:rPr lang="en-US" dirty="0"/>
              <a:t>Whole Foods </a:t>
            </a:r>
            <a:r>
              <a:rPr lang="en-US" b="1" dirty="0"/>
              <a:t>not</a:t>
            </a:r>
            <a:r>
              <a:rPr lang="en-US" dirty="0"/>
              <a:t> included</a:t>
            </a:r>
          </a:p>
          <a:p>
            <a:pPr marL="342900"/>
            <a:r>
              <a:rPr lang="en-US" dirty="0"/>
              <a:t>Amazon only accepts SNAP benefits; not TANF</a:t>
            </a:r>
          </a:p>
          <a:p>
            <a:pPr marL="342900"/>
            <a:endParaRPr lang="en-US" dirty="0"/>
          </a:p>
        </p:txBody>
      </p:sp>
      <p:grpSp>
        <p:nvGrpSpPr>
          <p:cNvPr id="4" name="Group 3">
            <a:extLst>
              <a:ext uri="{FF2B5EF4-FFF2-40B4-BE49-F238E27FC236}">
                <a16:creationId xmlns:a16="http://schemas.microsoft.com/office/drawing/2014/main" id="{2045CD08-566A-4229-BD59-56C3C9C36CF6}"/>
              </a:ext>
            </a:extLst>
          </p:cNvPr>
          <p:cNvGrpSpPr/>
          <p:nvPr/>
        </p:nvGrpSpPr>
        <p:grpSpPr>
          <a:xfrm>
            <a:off x="533400" y="109728"/>
            <a:ext cx="1106424" cy="1106424"/>
            <a:chOff x="2514600" y="1027906"/>
            <a:chExt cx="4572000" cy="4572000"/>
          </a:xfrm>
        </p:grpSpPr>
        <p:pic>
          <p:nvPicPr>
            <p:cNvPr id="5" name="Graphic 4" descr="Laptop">
              <a:extLst>
                <a:ext uri="{FF2B5EF4-FFF2-40B4-BE49-F238E27FC236}">
                  <a16:creationId xmlns:a16="http://schemas.microsoft.com/office/drawing/2014/main" id="{89367F66-CF1C-4CE6-82D3-831253AD6C4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514600" y="1027906"/>
              <a:ext cx="4572000" cy="4572000"/>
            </a:xfrm>
            <a:prstGeom prst="rect">
              <a:avLst/>
            </a:prstGeom>
          </p:spPr>
        </p:pic>
        <p:pic>
          <p:nvPicPr>
            <p:cNvPr id="6" name="Graphic 5" descr="Shopping basket">
              <a:extLst>
                <a:ext uri="{FF2B5EF4-FFF2-40B4-BE49-F238E27FC236}">
                  <a16:creationId xmlns:a16="http://schemas.microsoft.com/office/drawing/2014/main" id="{107F5B08-C686-4595-9F35-D4066285E19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810000" y="2057400"/>
              <a:ext cx="2057400" cy="2057400"/>
            </a:xfrm>
            <a:prstGeom prst="rect">
              <a:avLst/>
            </a:prstGeom>
          </p:spPr>
        </p:pic>
      </p:grpSp>
    </p:spTree>
    <p:extLst>
      <p:ext uri="{BB962C8B-B14F-4D97-AF65-F5344CB8AC3E}">
        <p14:creationId xmlns:p14="http://schemas.microsoft.com/office/powerpoint/2010/main" val="5284123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4333C-5A2B-43E1-910C-387EE5FAF930}"/>
              </a:ext>
            </a:extLst>
          </p:cNvPr>
          <p:cNvSpPr>
            <a:spLocks noGrp="1"/>
          </p:cNvSpPr>
          <p:nvPr>
            <p:ph type="title"/>
          </p:nvPr>
        </p:nvSpPr>
        <p:spPr>
          <a:xfrm>
            <a:off x="838200" y="365124"/>
            <a:ext cx="6254496" cy="5578475"/>
          </a:xfrm>
        </p:spPr>
        <p:txBody>
          <a:bodyPr>
            <a:normAutofit fontScale="90000"/>
          </a:bodyPr>
          <a:lstStyle/>
          <a:p>
            <a:r>
              <a:rPr lang="en-US" sz="4000" dirty="0">
                <a:solidFill>
                  <a:schemeClr val="bg1"/>
                </a:solidFill>
              </a:rPr>
              <a:t>EBT Card Issuance </a:t>
            </a:r>
            <a:br>
              <a:rPr lang="en-US" sz="1600" dirty="0">
                <a:solidFill>
                  <a:schemeClr val="bg1"/>
                </a:solidFill>
              </a:rPr>
            </a:br>
            <a:br>
              <a:rPr lang="en-US" sz="1600" dirty="0">
                <a:solidFill>
                  <a:schemeClr val="bg1"/>
                </a:solidFill>
              </a:rPr>
            </a:br>
            <a:r>
              <a:rPr lang="en-US" sz="1800" b="1" u="sng" dirty="0">
                <a:solidFill>
                  <a:schemeClr val="bg1"/>
                </a:solidFill>
              </a:rPr>
              <a:t>Receiving Your EBT Card</a:t>
            </a:r>
            <a:br>
              <a:rPr lang="en-US" sz="1800" b="1" dirty="0">
                <a:solidFill>
                  <a:schemeClr val="bg1"/>
                </a:solidFill>
              </a:rPr>
            </a:br>
            <a:r>
              <a:rPr lang="en-US" sz="1800" dirty="0">
                <a:solidFill>
                  <a:schemeClr val="bg1"/>
                </a:solidFill>
              </a:rPr>
              <a:t>April 20, DHS began offering the service of mailing new and replacement EBT cards to customers. Cards are mailed to the customer's address on record with DHS by Fidelity Information Services (FIS) - the District's EBT card distribution company. Customers may expect to receive their EBT card within five to seven days, and are not required to visit the EBT Office to receive their card.</a:t>
            </a:r>
            <a:br>
              <a:rPr lang="en-US" sz="1800" dirty="0">
                <a:solidFill>
                  <a:schemeClr val="bg1"/>
                </a:solidFill>
              </a:rPr>
            </a:br>
            <a:br>
              <a:rPr lang="en-US" sz="1800" dirty="0">
                <a:solidFill>
                  <a:schemeClr val="bg1"/>
                </a:solidFill>
              </a:rPr>
            </a:br>
            <a:r>
              <a:rPr lang="en-US" sz="1800" dirty="0">
                <a:solidFill>
                  <a:schemeClr val="bg1"/>
                </a:solidFill>
              </a:rPr>
              <a:t>Customer's without a fixed mailing address may pick up their EBT card at one of the following EBT Card Distribution Centers:</a:t>
            </a:r>
            <a:br>
              <a:rPr lang="en-US" sz="1800" dirty="0">
                <a:solidFill>
                  <a:schemeClr val="bg1"/>
                </a:solidFill>
              </a:rPr>
            </a:br>
            <a:br>
              <a:rPr lang="en-US" sz="1800" dirty="0">
                <a:solidFill>
                  <a:schemeClr val="bg1"/>
                </a:solidFill>
              </a:rPr>
            </a:br>
            <a:r>
              <a:rPr lang="en-US" sz="1800" b="1" u="sng" dirty="0">
                <a:solidFill>
                  <a:schemeClr val="bg1"/>
                </a:solidFill>
              </a:rPr>
              <a:t>EBT Card Distribution Center: 645 H Street NE</a:t>
            </a:r>
            <a:br>
              <a:rPr lang="en-US" sz="1800" dirty="0">
                <a:solidFill>
                  <a:schemeClr val="bg1"/>
                </a:solidFill>
              </a:rPr>
            </a:br>
            <a:r>
              <a:rPr lang="en-US" sz="1800" b="1" dirty="0">
                <a:solidFill>
                  <a:schemeClr val="bg1"/>
                </a:solidFill>
              </a:rPr>
              <a:t>Hours of Operation:</a:t>
            </a:r>
            <a:r>
              <a:rPr lang="en-US" sz="1800" dirty="0">
                <a:solidFill>
                  <a:schemeClr val="bg1"/>
                </a:solidFill>
              </a:rPr>
              <a:t> </a:t>
            </a:r>
            <a:br>
              <a:rPr lang="en-US" sz="1800" dirty="0">
                <a:solidFill>
                  <a:schemeClr val="bg1"/>
                </a:solidFill>
              </a:rPr>
            </a:br>
            <a:r>
              <a:rPr lang="en-US" sz="1800" dirty="0">
                <a:solidFill>
                  <a:schemeClr val="bg1"/>
                </a:solidFill>
              </a:rPr>
              <a:t>Wednesday from 7:30 am – 12 noon* </a:t>
            </a:r>
            <a:br>
              <a:rPr lang="en-US" sz="1800" dirty="0">
                <a:solidFill>
                  <a:schemeClr val="bg1"/>
                </a:solidFill>
              </a:rPr>
            </a:br>
            <a:r>
              <a:rPr lang="en-US" sz="1800" dirty="0">
                <a:solidFill>
                  <a:schemeClr val="bg1"/>
                </a:solidFill>
              </a:rPr>
              <a:t>Monday from 7:30 am – 4:45 pm* </a:t>
            </a:r>
            <a:br>
              <a:rPr lang="en-US" sz="1800" dirty="0">
                <a:solidFill>
                  <a:schemeClr val="bg1"/>
                </a:solidFill>
              </a:rPr>
            </a:br>
            <a:r>
              <a:rPr lang="en-US" sz="1800" dirty="0">
                <a:solidFill>
                  <a:schemeClr val="bg1"/>
                </a:solidFill>
              </a:rPr>
              <a:t>Friday from 7:30 am – 4:45 pm* </a:t>
            </a:r>
            <a:br>
              <a:rPr lang="en-US" sz="1800" dirty="0">
                <a:solidFill>
                  <a:schemeClr val="bg1"/>
                </a:solidFill>
              </a:rPr>
            </a:br>
            <a:br>
              <a:rPr lang="en-US" sz="1800" dirty="0">
                <a:solidFill>
                  <a:schemeClr val="bg1"/>
                </a:solidFill>
              </a:rPr>
            </a:br>
            <a:r>
              <a:rPr lang="en-US" sz="1800" b="1" u="sng" dirty="0">
                <a:solidFill>
                  <a:schemeClr val="bg1"/>
                </a:solidFill>
              </a:rPr>
              <a:t>EBT Card Distribution Center: 1649 Good Hope Road SE</a:t>
            </a:r>
            <a:br>
              <a:rPr lang="en-US" sz="1800" dirty="0">
                <a:solidFill>
                  <a:schemeClr val="bg1"/>
                </a:solidFill>
              </a:rPr>
            </a:br>
            <a:r>
              <a:rPr lang="en-US" sz="1800" b="1" dirty="0">
                <a:solidFill>
                  <a:schemeClr val="bg1"/>
                </a:solidFill>
              </a:rPr>
              <a:t>Hours of Operation:</a:t>
            </a:r>
            <a:br>
              <a:rPr lang="en-US" sz="1800" dirty="0">
                <a:solidFill>
                  <a:schemeClr val="bg1"/>
                </a:solidFill>
              </a:rPr>
            </a:br>
            <a:r>
              <a:rPr lang="en-US" sz="1800" dirty="0">
                <a:solidFill>
                  <a:schemeClr val="bg1"/>
                </a:solidFill>
              </a:rPr>
              <a:t>Tuesday from 7:30 am – 4:45 pm* </a:t>
            </a:r>
            <a:br>
              <a:rPr lang="en-US" sz="1800" dirty="0">
                <a:solidFill>
                  <a:schemeClr val="bg1"/>
                </a:solidFill>
              </a:rPr>
            </a:br>
            <a:r>
              <a:rPr lang="en-US" sz="1800" dirty="0">
                <a:solidFill>
                  <a:schemeClr val="bg1"/>
                </a:solidFill>
              </a:rPr>
              <a:t>Thursday from 7:30 am – 4:45 pm*</a:t>
            </a:r>
            <a:br>
              <a:rPr lang="en-US" sz="1800" dirty="0">
                <a:solidFill>
                  <a:schemeClr val="bg1"/>
                </a:solidFill>
              </a:rPr>
            </a:br>
            <a:br>
              <a:rPr lang="en-US" sz="1600" dirty="0">
                <a:solidFill>
                  <a:schemeClr val="bg1"/>
                </a:solidFill>
              </a:rPr>
            </a:br>
            <a:endParaRPr lang="en-US" sz="1600" dirty="0">
              <a:solidFill>
                <a:schemeClr val="bg1"/>
              </a:solidFill>
            </a:endParaRPr>
          </a:p>
        </p:txBody>
      </p:sp>
      <p:pic>
        <p:nvPicPr>
          <p:cNvPr id="1028" name="Picture 4">
            <a:extLst>
              <a:ext uri="{FF2B5EF4-FFF2-40B4-BE49-F238E27FC236}">
                <a16:creationId xmlns:a16="http://schemas.microsoft.com/office/drawing/2014/main" id="{7D3843B8-E798-4902-A9FC-8B2107583F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127" r="38016"/>
          <a:stretch/>
        </p:blipFill>
        <p:spPr bwMode="auto">
          <a:xfrm>
            <a:off x="7552266" y="10"/>
            <a:ext cx="4639733" cy="6857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383225"/>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8489F-951B-455B-87E7-6B272F386400}"/>
              </a:ext>
            </a:extLst>
          </p:cNvPr>
          <p:cNvSpPr>
            <a:spLocks noGrp="1"/>
          </p:cNvSpPr>
          <p:nvPr>
            <p:ph type="title"/>
          </p:nvPr>
        </p:nvSpPr>
        <p:spPr/>
        <p:txBody>
          <a:bodyPr/>
          <a:lstStyle/>
          <a:p>
            <a:r>
              <a:rPr lang="en-US" dirty="0"/>
              <a:t>Federal Stimulus Payments</a:t>
            </a:r>
          </a:p>
        </p:txBody>
      </p:sp>
      <p:sp>
        <p:nvSpPr>
          <p:cNvPr id="4" name="Content Placeholder 2">
            <a:extLst>
              <a:ext uri="{FF2B5EF4-FFF2-40B4-BE49-F238E27FC236}">
                <a16:creationId xmlns:a16="http://schemas.microsoft.com/office/drawing/2014/main" id="{452C205B-6B2E-4B42-A67E-419F81289127}"/>
              </a:ext>
            </a:extLst>
          </p:cNvPr>
          <p:cNvSpPr>
            <a:spLocks noGrp="1"/>
          </p:cNvSpPr>
          <p:nvPr>
            <p:ph idx="1"/>
          </p:nvPr>
        </p:nvSpPr>
        <p:spPr>
          <a:xfrm>
            <a:off x="838199" y="1825625"/>
            <a:ext cx="10515599" cy="4351338"/>
          </a:xfrm>
        </p:spPr>
        <p:txBody>
          <a:bodyPr>
            <a:normAutofit lnSpcReduction="10000"/>
          </a:bodyPr>
          <a:lstStyle/>
          <a:p>
            <a:r>
              <a:rPr lang="en-US" sz="2400" dirty="0"/>
              <a:t>IRS Economic Impact Payments (Stimulus Payments) of up to $1,200 per adult and $500 per child authorized for most U.S. Citizens. For details, see </a:t>
            </a:r>
            <a:r>
              <a:rPr lang="en-US" sz="2400" dirty="0">
                <a:hlinkClick r:id="rId2"/>
              </a:rPr>
              <a:t>www.irs.gov/coronavirus/economic-impact-payment-information-center</a:t>
            </a:r>
            <a:r>
              <a:rPr lang="en-US" sz="2400" dirty="0"/>
              <a:t>.</a:t>
            </a:r>
          </a:p>
          <a:p>
            <a:r>
              <a:rPr lang="en-US" sz="2400" dirty="0"/>
              <a:t>Many families with low incomes may not receive without additional action. Automatic payments only go to those that filed a tax return for 2018 or 2019; or that have Social Security retirement, disability (SSDI), survivor benefits, Supplemental Security Income (SSI) or Veterans Affairs benefits.</a:t>
            </a:r>
          </a:p>
          <a:p>
            <a:r>
              <a:rPr lang="en-US" sz="2400" dirty="0"/>
              <a:t>Portal available for anyone that isn’t filing for 2019 and may be missed at </a:t>
            </a:r>
            <a:r>
              <a:rPr lang="en-US" sz="2400" dirty="0">
                <a:hlinkClick r:id="rId3"/>
              </a:rPr>
              <a:t>www.freefilefillableforms.com/#/fd/EconomicImpactPayment</a:t>
            </a:r>
            <a:r>
              <a:rPr lang="en-US" sz="2400" dirty="0"/>
              <a:t>. </a:t>
            </a:r>
          </a:p>
          <a:p>
            <a:r>
              <a:rPr lang="en-US" sz="2400" dirty="0"/>
              <a:t>Additional tax-related help available through Catholic Charities – contact </a:t>
            </a:r>
            <a:r>
              <a:rPr lang="en-US" sz="2400" dirty="0">
                <a:hlinkClick r:id="rId4"/>
              </a:rPr>
              <a:t>fsn@cc-dc.org</a:t>
            </a:r>
            <a:r>
              <a:rPr lang="en-US" sz="2400" dirty="0"/>
              <a:t>.  Individuals that worked may be eligible for Earned Income Tax Credit (EITC).</a:t>
            </a:r>
          </a:p>
        </p:txBody>
      </p:sp>
      <p:pic>
        <p:nvPicPr>
          <p:cNvPr id="19" name="Graphic 18" descr="Home">
            <a:extLst>
              <a:ext uri="{FF2B5EF4-FFF2-40B4-BE49-F238E27FC236}">
                <a16:creationId xmlns:a16="http://schemas.microsoft.com/office/drawing/2014/main" id="{929CB737-2E72-4FEB-80AD-819A6E1FD4D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356797" y="3886200"/>
            <a:ext cx="831273" cy="831273"/>
          </a:xfrm>
          <a:prstGeom prst="rect">
            <a:avLst/>
          </a:prstGeom>
        </p:spPr>
      </p:pic>
      <p:sp>
        <p:nvSpPr>
          <p:cNvPr id="21" name="TextBox 20">
            <a:extLst>
              <a:ext uri="{FF2B5EF4-FFF2-40B4-BE49-F238E27FC236}">
                <a16:creationId xmlns:a16="http://schemas.microsoft.com/office/drawing/2014/main" id="{18323A16-FAA5-476C-80BC-1DFB204FAC7A}"/>
              </a:ext>
            </a:extLst>
          </p:cNvPr>
          <p:cNvSpPr txBox="1"/>
          <p:nvPr/>
        </p:nvSpPr>
        <p:spPr>
          <a:xfrm>
            <a:off x="10307402" y="5751300"/>
            <a:ext cx="93006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a:ea typeface="+mn-ea"/>
                <a:cs typeface="+mn-cs"/>
              </a:rPr>
              <a:t>*As of 5/1</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AAA124D-5924-403D-A7E6-DAB1BBB698FA}"/>
              </a:ext>
            </a:extLst>
          </p:cNvPr>
          <p:cNvPicPr>
            <a:picLocks noChangeAspect="1"/>
          </p:cNvPicPr>
          <p:nvPr/>
        </p:nvPicPr>
        <p:blipFill>
          <a:blip r:embed="rId7"/>
          <a:stretch>
            <a:fillRect/>
          </a:stretch>
        </p:blipFill>
        <p:spPr>
          <a:xfrm>
            <a:off x="8536917" y="29956"/>
            <a:ext cx="2089097" cy="1645699"/>
          </a:xfrm>
          <a:prstGeom prst="rect">
            <a:avLst/>
          </a:prstGeom>
        </p:spPr>
      </p:pic>
    </p:spTree>
    <p:extLst>
      <p:ext uri="{BB962C8B-B14F-4D97-AF65-F5344CB8AC3E}">
        <p14:creationId xmlns:p14="http://schemas.microsoft.com/office/powerpoint/2010/main" val="2245573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94783-CA0B-1343-A41D-3370EED43AD4}"/>
              </a:ext>
            </a:extLst>
          </p:cNvPr>
          <p:cNvSpPr>
            <a:spLocks noGrp="1"/>
          </p:cNvSpPr>
          <p:nvPr>
            <p:ph type="title"/>
          </p:nvPr>
        </p:nvSpPr>
        <p:spPr/>
        <p:txBody>
          <a:bodyPr/>
          <a:lstStyle/>
          <a:p>
            <a:r>
              <a:rPr lang="en-US" dirty="0">
                <a:solidFill>
                  <a:srgbClr val="210575"/>
                </a:solidFill>
                <a:latin typeface="Georgia" panose="02040502050405020303" pitchFamily="18" charset="0"/>
              </a:rPr>
              <a:t>D.C. Hunger Solutions SNAP Outreach</a:t>
            </a:r>
          </a:p>
        </p:txBody>
      </p:sp>
      <p:sp>
        <p:nvSpPr>
          <p:cNvPr id="3" name="Content Placeholder 2">
            <a:extLst>
              <a:ext uri="{FF2B5EF4-FFF2-40B4-BE49-F238E27FC236}">
                <a16:creationId xmlns:a16="http://schemas.microsoft.com/office/drawing/2014/main" id="{3077B2F7-EA2A-8447-AA46-414867F4DCDB}"/>
              </a:ext>
            </a:extLst>
          </p:cNvPr>
          <p:cNvSpPr>
            <a:spLocks noGrp="1"/>
          </p:cNvSpPr>
          <p:nvPr>
            <p:ph idx="1"/>
          </p:nvPr>
        </p:nvSpPr>
        <p:spPr/>
        <p:txBody>
          <a:bodyPr>
            <a:normAutofit lnSpcReduction="10000"/>
          </a:bodyPr>
          <a:lstStyle/>
          <a:p>
            <a:pPr marL="114300" indent="0">
              <a:spcBef>
                <a:spcPts val="800"/>
              </a:spcBef>
              <a:buClr>
                <a:srgbClr val="000000"/>
              </a:buClr>
              <a:buSzPts val="1800"/>
              <a:buNone/>
            </a:pPr>
            <a:r>
              <a:rPr lang="en-US" altLang="es-ES" b="1" dirty="0">
                <a:solidFill>
                  <a:srgbClr val="99CC00"/>
                </a:solidFill>
                <a:latin typeface="Georgia" panose="02040502050405020303" pitchFamily="18" charset="0"/>
              </a:rPr>
              <a:t>www.dchunger.org/home/covid-19-food-resources </a:t>
            </a:r>
          </a:p>
          <a:p>
            <a:pPr>
              <a:buFont typeface="Arial" charset="0"/>
              <a:buChar char="•"/>
              <a:defRPr/>
            </a:pPr>
            <a:r>
              <a:rPr lang="en-US" altLang="en-US" dirty="0">
                <a:latin typeface="Georgia" panose="02040502050405020303" pitchFamily="18" charset="0"/>
              </a:rPr>
              <a:t>Residents with questions about their benefits or case status should contact the DHS Call Center at 202-727-5355</a:t>
            </a:r>
          </a:p>
          <a:p>
            <a:pPr>
              <a:buFont typeface="Arial" charset="0"/>
              <a:buChar char="•"/>
              <a:defRPr/>
            </a:pPr>
            <a:r>
              <a:rPr lang="en-US" altLang="en-US" dirty="0">
                <a:latin typeface="Georgia" panose="02040502050405020303" pitchFamily="18" charset="0"/>
              </a:rPr>
              <a:t>Residents with other questions can call D.C. Hunger Solutions at 202-640-1088 and leave a message. We will respond in 1-2 business days.</a:t>
            </a:r>
          </a:p>
          <a:p>
            <a:pPr lvl="1">
              <a:buFont typeface="Arial" charset="0"/>
              <a:buChar char="•"/>
              <a:defRPr/>
            </a:pPr>
            <a:r>
              <a:rPr lang="en-US" altLang="en-US" dirty="0">
                <a:latin typeface="Georgia" panose="02040502050405020303" pitchFamily="18" charset="0"/>
              </a:rPr>
              <a:t>Questions about eligibility</a:t>
            </a:r>
          </a:p>
          <a:p>
            <a:pPr lvl="1">
              <a:buFont typeface="Arial" charset="0"/>
              <a:buChar char="•"/>
              <a:defRPr/>
            </a:pPr>
            <a:r>
              <a:rPr lang="en-US" altLang="en-US" dirty="0">
                <a:latin typeface="Georgia" panose="02040502050405020303" pitchFamily="18" charset="0"/>
              </a:rPr>
              <a:t>Questions/assistance with process</a:t>
            </a:r>
          </a:p>
          <a:p>
            <a:pPr lvl="1">
              <a:buFont typeface="Arial" charset="0"/>
              <a:buChar char="•"/>
              <a:defRPr/>
            </a:pPr>
            <a:r>
              <a:rPr lang="en-US" altLang="en-US" dirty="0">
                <a:latin typeface="Georgia" panose="02040502050405020303" pitchFamily="18" charset="0"/>
              </a:rPr>
              <a:t>Resolving case problems</a:t>
            </a:r>
          </a:p>
          <a:p>
            <a:pPr>
              <a:buFont typeface="Arial" charset="0"/>
              <a:buChar char="•"/>
              <a:defRPr/>
            </a:pPr>
            <a:r>
              <a:rPr lang="en-US" altLang="en-US" dirty="0">
                <a:latin typeface="Georgia" panose="02040502050405020303" pitchFamily="18" charset="0"/>
              </a:rPr>
              <a:t>Applications and verification documents can be emailed to D.C. Hunger Solutions at </a:t>
            </a:r>
            <a:r>
              <a:rPr lang="en-US" altLang="en-US" dirty="0">
                <a:latin typeface="Georgia" panose="02040502050405020303" pitchFamily="18" charset="0"/>
                <a:hlinkClick r:id="rId2"/>
              </a:rPr>
              <a:t>info@dchunger.org</a:t>
            </a:r>
            <a:r>
              <a:rPr lang="en-US" altLang="en-US" dirty="0">
                <a:latin typeface="Georgia" panose="02040502050405020303" pitchFamily="18" charset="0"/>
              </a:rPr>
              <a:t>.</a:t>
            </a:r>
          </a:p>
          <a:p>
            <a:pPr marL="571500" indent="-457200">
              <a:spcBef>
                <a:spcPts val="800"/>
              </a:spcBef>
              <a:buClr>
                <a:srgbClr val="000000"/>
              </a:buClr>
              <a:buSzPts val="1800"/>
            </a:pPr>
            <a:endParaRPr lang="en-US" dirty="0">
              <a:solidFill>
                <a:srgbClr val="000000"/>
              </a:solidFill>
              <a:latin typeface="Georgia" panose="02040502050405020303" pitchFamily="18" charset="0"/>
            </a:endParaRPr>
          </a:p>
        </p:txBody>
      </p:sp>
      <p:pic>
        <p:nvPicPr>
          <p:cNvPr id="4" name="Picture 3">
            <a:extLst>
              <a:ext uri="{FF2B5EF4-FFF2-40B4-BE49-F238E27FC236}">
                <a16:creationId xmlns:a16="http://schemas.microsoft.com/office/drawing/2014/main" id="{91FEAA9F-F801-AB46-8CBF-42AC0BB43F9C}"/>
              </a:ext>
            </a:extLst>
          </p:cNvPr>
          <p:cNvPicPr>
            <a:picLocks noChangeAspect="1"/>
          </p:cNvPicPr>
          <p:nvPr/>
        </p:nvPicPr>
        <p:blipFill>
          <a:blip r:embed="rId3"/>
          <a:stretch>
            <a:fillRect/>
          </a:stretch>
        </p:blipFill>
        <p:spPr>
          <a:xfrm>
            <a:off x="10632141" y="5702666"/>
            <a:ext cx="1433180" cy="977423"/>
          </a:xfrm>
          <a:prstGeom prst="rect">
            <a:avLst/>
          </a:prstGeom>
        </p:spPr>
      </p:pic>
      <p:sp>
        <p:nvSpPr>
          <p:cNvPr id="5" name="Footer Placeholder 4">
            <a:extLst>
              <a:ext uri="{FF2B5EF4-FFF2-40B4-BE49-F238E27FC236}">
                <a16:creationId xmlns:a16="http://schemas.microsoft.com/office/drawing/2014/main" id="{DFAE075D-65DD-E34E-8130-3D1173E67984}"/>
              </a:ext>
            </a:extLst>
          </p:cNvPr>
          <p:cNvSpPr>
            <a:spLocks noGrp="1"/>
          </p:cNvSpPr>
          <p:nvPr>
            <p:ph type="ftr" sz="quarter" idx="11"/>
          </p:nvPr>
        </p:nvSpPr>
        <p:spPr/>
        <p:txBody>
          <a:bodyPr/>
          <a:lstStyle/>
          <a:p>
            <a:r>
              <a:rPr lang="en-US" dirty="0" err="1">
                <a:solidFill>
                  <a:srgbClr val="210575"/>
                </a:solidFill>
                <a:latin typeface="Georgia" panose="02040502050405020303" pitchFamily="18" charset="0"/>
              </a:rPr>
              <a:t>www.dchunger.org</a:t>
            </a:r>
            <a:r>
              <a:rPr lang="en-US" dirty="0">
                <a:solidFill>
                  <a:srgbClr val="210575"/>
                </a:solidFill>
                <a:latin typeface="Georgia" panose="02040502050405020303" pitchFamily="18" charset="0"/>
              </a:rPr>
              <a:t> - (202) 640-1088 - </a:t>
            </a:r>
            <a:r>
              <a:rPr lang="en-US" dirty="0" err="1">
                <a:solidFill>
                  <a:srgbClr val="210575"/>
                </a:solidFill>
                <a:latin typeface="Georgia" panose="02040502050405020303" pitchFamily="18" charset="0"/>
              </a:rPr>
              <a:t>info@dchunger.org</a:t>
            </a:r>
            <a:endParaRPr lang="en-US" dirty="0">
              <a:solidFill>
                <a:srgbClr val="210575"/>
              </a:solidFill>
              <a:latin typeface="Georgia" panose="02040502050405020303" pitchFamily="18" charset="0"/>
            </a:endParaRPr>
          </a:p>
        </p:txBody>
      </p:sp>
    </p:spTree>
    <p:extLst>
      <p:ext uri="{BB962C8B-B14F-4D97-AF65-F5344CB8AC3E}">
        <p14:creationId xmlns:p14="http://schemas.microsoft.com/office/powerpoint/2010/main" val="40417204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ACBBD4-7DD1-4A48-A463-CAB2C3AE08D1}"/>
              </a:ext>
            </a:extLst>
          </p:cNvPr>
          <p:cNvSpPr>
            <a:spLocks noGrp="1"/>
          </p:cNvSpPr>
          <p:nvPr>
            <p:ph type="sldNum" sz="quarter" idx="12"/>
          </p:nvPr>
        </p:nvSpPr>
        <p:spPr/>
        <p:txBody>
          <a:bodyPr/>
          <a:lstStyle/>
          <a:p>
            <a:fld id="{6B62E642-CA31-46DB-BBFF-7EB03D6E18DC}" type="slidenum">
              <a:rPr lang="en-US" smtClean="0"/>
              <a:pPr/>
              <a:t>17</a:t>
            </a:fld>
            <a:endParaRPr lang="en-US" dirty="0"/>
          </a:p>
        </p:txBody>
      </p:sp>
      <p:sp>
        <p:nvSpPr>
          <p:cNvPr id="14" name="Title 2">
            <a:extLst>
              <a:ext uri="{FF2B5EF4-FFF2-40B4-BE49-F238E27FC236}">
                <a16:creationId xmlns:a16="http://schemas.microsoft.com/office/drawing/2014/main" id="{E682ABB9-EB7E-493F-8FBD-5970196DDD4B}"/>
              </a:ext>
            </a:extLst>
          </p:cNvPr>
          <p:cNvSpPr txBox="1">
            <a:spLocks/>
          </p:cNvSpPr>
          <p:nvPr/>
        </p:nvSpPr>
        <p:spPr>
          <a:xfrm>
            <a:off x="1524000" y="2729283"/>
            <a:ext cx="9144000" cy="1790700"/>
          </a:xfrm>
          <a:prstGeom prst="rect">
            <a:avLst/>
          </a:prstGeom>
        </p:spPr>
        <p:txBody>
          <a:bodyPr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100" b="1" dirty="0">
                <a:solidFill>
                  <a:srgbClr val="4FA852"/>
                </a:solidFill>
                <a:latin typeface="Century Gothic" panose="020B0502020202020204" pitchFamily="34" charset="0"/>
              </a:rPr>
              <a:t>Nutrition Programs During COVID-19</a:t>
            </a:r>
          </a:p>
        </p:txBody>
      </p:sp>
      <p:sp>
        <p:nvSpPr>
          <p:cNvPr id="15" name="Subtitle 2">
            <a:extLst>
              <a:ext uri="{FF2B5EF4-FFF2-40B4-BE49-F238E27FC236}">
                <a16:creationId xmlns:a16="http://schemas.microsoft.com/office/drawing/2014/main" id="{7371ED24-8055-4F3A-A83B-9DDD003F0F53}"/>
              </a:ext>
            </a:extLst>
          </p:cNvPr>
          <p:cNvSpPr txBox="1">
            <a:spLocks/>
          </p:cNvSpPr>
          <p:nvPr/>
        </p:nvSpPr>
        <p:spPr>
          <a:xfrm>
            <a:off x="2667000" y="4032721"/>
            <a:ext cx="6889376" cy="1397498"/>
          </a:xfrm>
          <a:prstGeom prst="rect">
            <a:avLst/>
          </a:prstGeom>
        </p:spPr>
        <p:txBody>
          <a:bodyPr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b="1">
                <a:latin typeface="FuturaPT-Demi"/>
                <a:ea typeface="FuturaPT-Demi"/>
                <a:cs typeface="FuturaPT-Demi"/>
                <a:sym typeface="FuturaPT-Demi"/>
              </a:defRPr>
            </a:pPr>
            <a:endParaRPr lang="en-US" sz="2400" b="1" dirty="0">
              <a:solidFill>
                <a:srgbClr val="0070A2"/>
              </a:solidFill>
              <a:latin typeface="FuturaPT-Demi"/>
              <a:ea typeface="FuturaPT-Demi"/>
              <a:cs typeface="FuturaPT-Demi"/>
              <a:sym typeface="FuturaPT-Demi"/>
            </a:endParaRPr>
          </a:p>
          <a:p>
            <a:pPr algn="ctr">
              <a:defRPr b="1">
                <a:latin typeface="FuturaPT-Demi"/>
                <a:ea typeface="FuturaPT-Demi"/>
                <a:cs typeface="FuturaPT-Demi"/>
                <a:sym typeface="FuturaPT-Demi"/>
              </a:defRPr>
            </a:pPr>
            <a:endParaRPr lang="en-US" sz="2400" b="1" dirty="0">
              <a:solidFill>
                <a:srgbClr val="0070A2"/>
              </a:solidFill>
              <a:latin typeface="FuturaPT-Demi"/>
              <a:ea typeface="FuturaPT-Demi"/>
              <a:cs typeface="FuturaPT-Demi"/>
              <a:sym typeface="FuturaPT-Demi"/>
            </a:endParaRPr>
          </a:p>
          <a:p>
            <a:pPr algn="ctr">
              <a:defRPr b="1">
                <a:latin typeface="FuturaPT-Demi"/>
                <a:ea typeface="FuturaPT-Demi"/>
                <a:cs typeface="FuturaPT-Demi"/>
                <a:sym typeface="FuturaPT-Demi"/>
              </a:defRPr>
            </a:pPr>
            <a:endParaRPr lang="en-US" sz="2400" b="1" dirty="0">
              <a:solidFill>
                <a:srgbClr val="0070A2"/>
              </a:solidFill>
              <a:latin typeface="FuturaPT-Demi"/>
              <a:ea typeface="FuturaPT-Demi"/>
              <a:cs typeface="FuturaPT-Demi"/>
              <a:sym typeface="FuturaPT-Demi"/>
            </a:endParaRPr>
          </a:p>
          <a:p>
            <a:pPr marL="0" indent="0" algn="ctr">
              <a:buNone/>
              <a:defRPr b="1">
                <a:latin typeface="FuturaPT-Demi"/>
                <a:ea typeface="FuturaPT-Demi"/>
                <a:cs typeface="FuturaPT-Demi"/>
                <a:sym typeface="FuturaPT-Demi"/>
              </a:defRPr>
            </a:pPr>
            <a:r>
              <a:rPr lang="en-US" sz="2400" b="1" dirty="0">
                <a:solidFill>
                  <a:srgbClr val="0070A2"/>
                </a:solidFill>
                <a:latin typeface="Century Gothic" panose="020B0502020202020204" pitchFamily="34" charset="0"/>
                <a:ea typeface="FuturaPT-Demi"/>
                <a:cs typeface="FuturaPT-Demi"/>
                <a:sym typeface="FuturaPT-Demi"/>
              </a:rPr>
              <a:t>Charanya Sundar MS, RDN/LD</a:t>
            </a:r>
          </a:p>
        </p:txBody>
      </p:sp>
      <p:pic>
        <p:nvPicPr>
          <p:cNvPr id="16" name="Picture 15">
            <a:extLst>
              <a:ext uri="{FF2B5EF4-FFF2-40B4-BE49-F238E27FC236}">
                <a16:creationId xmlns:a16="http://schemas.microsoft.com/office/drawing/2014/main" id="{07C0C6BE-F8F7-4106-8D5F-DD1635064D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51211" y="1235421"/>
            <a:ext cx="2889578" cy="1223411"/>
          </a:xfrm>
          <a:prstGeom prst="rect">
            <a:avLst/>
          </a:prstGeom>
        </p:spPr>
      </p:pic>
      <p:sp>
        <p:nvSpPr>
          <p:cNvPr id="3" name="TextBox 2">
            <a:extLst>
              <a:ext uri="{FF2B5EF4-FFF2-40B4-BE49-F238E27FC236}">
                <a16:creationId xmlns:a16="http://schemas.microsoft.com/office/drawing/2014/main" id="{4115791F-5931-4AF7-ADE2-711C434B7532}"/>
              </a:ext>
            </a:extLst>
          </p:cNvPr>
          <p:cNvSpPr txBox="1"/>
          <p:nvPr/>
        </p:nvSpPr>
        <p:spPr>
          <a:xfrm>
            <a:off x="6621102" y="5060887"/>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3948499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ACBBD4-7DD1-4A48-A463-CAB2C3AE08D1}"/>
              </a:ext>
            </a:extLst>
          </p:cNvPr>
          <p:cNvSpPr>
            <a:spLocks noGrp="1"/>
          </p:cNvSpPr>
          <p:nvPr>
            <p:ph type="sldNum" sz="quarter" idx="12"/>
          </p:nvPr>
        </p:nvSpPr>
        <p:spPr/>
        <p:txBody>
          <a:bodyPr/>
          <a:lstStyle/>
          <a:p>
            <a:fld id="{6B62E642-CA31-46DB-BBFF-7EB03D6E18DC}" type="slidenum">
              <a:rPr lang="en-US" smtClean="0"/>
              <a:pPr/>
              <a:t>18</a:t>
            </a:fld>
            <a:endParaRPr lang="en-US" dirty="0"/>
          </a:p>
        </p:txBody>
      </p:sp>
      <p:sp>
        <p:nvSpPr>
          <p:cNvPr id="3" name="Rectangle 2">
            <a:extLst>
              <a:ext uri="{FF2B5EF4-FFF2-40B4-BE49-F238E27FC236}">
                <a16:creationId xmlns:a16="http://schemas.microsoft.com/office/drawing/2014/main" id="{DDD95C7D-D970-424A-AF49-7941E3E48140}"/>
              </a:ext>
            </a:extLst>
          </p:cNvPr>
          <p:cNvSpPr/>
          <p:nvPr/>
        </p:nvSpPr>
        <p:spPr>
          <a:xfrm>
            <a:off x="1524000" y="359141"/>
            <a:ext cx="7448550" cy="503875"/>
          </a:xfrm>
          <a:prstGeom prst="rect">
            <a:avLst/>
          </a:prstGeom>
          <a:solidFill>
            <a:srgbClr val="007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a:extLst>
              <a:ext uri="{FF2B5EF4-FFF2-40B4-BE49-F238E27FC236}">
                <a16:creationId xmlns:a16="http://schemas.microsoft.com/office/drawing/2014/main" id="{27D56629-45A3-4AF4-99A5-D4E19FD4CCD3}"/>
              </a:ext>
            </a:extLst>
          </p:cNvPr>
          <p:cNvSpPr txBox="1"/>
          <p:nvPr/>
        </p:nvSpPr>
        <p:spPr>
          <a:xfrm>
            <a:off x="1822176" y="432690"/>
            <a:ext cx="7833999" cy="461665"/>
          </a:xfrm>
          <a:prstGeom prst="rect">
            <a:avLst/>
          </a:prstGeom>
          <a:noFill/>
        </p:spPr>
        <p:txBody>
          <a:bodyPr wrap="square" rtlCol="0">
            <a:spAutoFit/>
          </a:bodyPr>
          <a:lstStyle/>
          <a:p>
            <a:r>
              <a:rPr lang="en-US" sz="2400" b="1" dirty="0">
                <a:solidFill>
                  <a:schemeClr val="bg1">
                    <a:lumMod val="95000"/>
                  </a:schemeClr>
                </a:solidFill>
                <a:latin typeface="Century Gothic" panose="020B0502020202020204" pitchFamily="34" charset="0"/>
              </a:rPr>
              <a:t>DACL Nutrition Program: Who We Are </a:t>
            </a:r>
          </a:p>
        </p:txBody>
      </p:sp>
      <p:pic>
        <p:nvPicPr>
          <p:cNvPr id="13" name="Picture 12">
            <a:extLst>
              <a:ext uri="{FF2B5EF4-FFF2-40B4-BE49-F238E27FC236}">
                <a16:creationId xmlns:a16="http://schemas.microsoft.com/office/drawing/2014/main" id="{3C90C0D7-2DDC-41EA-9F6B-6B48FD4945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5959" y="317873"/>
            <a:ext cx="1502705" cy="636227"/>
          </a:xfrm>
          <a:prstGeom prst="rect">
            <a:avLst/>
          </a:prstGeom>
        </p:spPr>
      </p:pic>
      <p:sp>
        <p:nvSpPr>
          <p:cNvPr id="7" name="TextBox 6">
            <a:extLst>
              <a:ext uri="{FF2B5EF4-FFF2-40B4-BE49-F238E27FC236}">
                <a16:creationId xmlns:a16="http://schemas.microsoft.com/office/drawing/2014/main" id="{174B80AF-7317-40BC-986F-E1643D0AE922}"/>
              </a:ext>
            </a:extLst>
          </p:cNvPr>
          <p:cNvSpPr txBox="1"/>
          <p:nvPr>
            <p:custDataLst>
              <p:tags r:id="rId1"/>
            </p:custDataLst>
          </p:nvPr>
        </p:nvSpPr>
        <p:spPr>
          <a:xfrm>
            <a:off x="1931590" y="1338307"/>
            <a:ext cx="3750195" cy="4726935"/>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2000"/>
              </a:spcBef>
            </a:pPr>
            <a:r>
              <a:rPr lang="en-US" sz="2400" b="1" dirty="0">
                <a:solidFill>
                  <a:srgbClr val="0070A2"/>
                </a:solidFill>
                <a:latin typeface="Century Gothic" panose="020B0502020202020204" pitchFamily="34" charset="0"/>
              </a:rPr>
              <a:t>6 Lead Agencies </a:t>
            </a:r>
            <a:r>
              <a:rPr lang="en-US" sz="2400" dirty="0">
                <a:solidFill>
                  <a:srgbClr val="0070A2"/>
                </a:solidFill>
                <a:latin typeface="Century Gothic" panose="020B0502020202020204" pitchFamily="34" charset="0"/>
              </a:rPr>
              <a:t>providing service to all 8 Wards</a:t>
            </a:r>
          </a:p>
          <a:p>
            <a:pPr marL="342900" indent="-342900">
              <a:spcBef>
                <a:spcPts val="0"/>
              </a:spcBef>
              <a:spcAft>
                <a:spcPts val="0"/>
              </a:spcAft>
              <a:buFont typeface="Arial" panose="020B0604020202020204" pitchFamily="34" charset="0"/>
              <a:buChar char="•"/>
            </a:pPr>
            <a:r>
              <a:rPr lang="en-US" sz="2400" dirty="0">
                <a:solidFill>
                  <a:srgbClr val="0070A2"/>
                </a:solidFill>
                <a:latin typeface="Century Gothic" panose="020B0502020202020204" pitchFamily="34" charset="0"/>
              </a:rPr>
              <a:t>TERRIFIC, INC</a:t>
            </a:r>
          </a:p>
          <a:p>
            <a:pPr marL="342900" indent="-342900">
              <a:spcBef>
                <a:spcPts val="0"/>
              </a:spcBef>
              <a:spcAft>
                <a:spcPts val="0"/>
              </a:spcAft>
              <a:buFont typeface="Arial" panose="020B0604020202020204" pitchFamily="34" charset="0"/>
              <a:buChar char="•"/>
            </a:pPr>
            <a:r>
              <a:rPr lang="en-US" sz="2400" dirty="0">
                <a:solidFill>
                  <a:srgbClr val="0070A2"/>
                </a:solidFill>
                <a:latin typeface="Century Gothic" panose="020B0502020202020204" pitchFamily="34" charset="0"/>
              </a:rPr>
              <a:t>IONA</a:t>
            </a:r>
          </a:p>
          <a:p>
            <a:pPr marL="342900" indent="-342900">
              <a:spcBef>
                <a:spcPts val="0"/>
              </a:spcBef>
              <a:spcAft>
                <a:spcPts val="0"/>
              </a:spcAft>
              <a:buFont typeface="Arial" panose="020B0604020202020204" pitchFamily="34" charset="0"/>
              <a:buChar char="•"/>
            </a:pPr>
            <a:r>
              <a:rPr lang="en-US" sz="2400" dirty="0">
                <a:solidFill>
                  <a:srgbClr val="0070A2"/>
                </a:solidFill>
                <a:latin typeface="Century Gothic" panose="020B0502020202020204" pitchFamily="34" charset="0"/>
              </a:rPr>
              <a:t>Seabury Ward 5</a:t>
            </a:r>
          </a:p>
          <a:p>
            <a:pPr marL="342900" indent="-342900">
              <a:spcBef>
                <a:spcPts val="0"/>
              </a:spcBef>
              <a:spcAft>
                <a:spcPts val="0"/>
              </a:spcAft>
              <a:buFont typeface="Arial" panose="020B0604020202020204" pitchFamily="34" charset="0"/>
              <a:buChar char="•"/>
            </a:pPr>
            <a:r>
              <a:rPr lang="en-US" sz="2400" dirty="0">
                <a:solidFill>
                  <a:srgbClr val="0070A2"/>
                </a:solidFill>
                <a:latin typeface="Century Gothic" panose="020B0502020202020204" pitchFamily="34" charset="0"/>
              </a:rPr>
              <a:t>Seabury Ward 6</a:t>
            </a:r>
          </a:p>
          <a:p>
            <a:pPr marL="342900" indent="-342900">
              <a:spcBef>
                <a:spcPts val="0"/>
              </a:spcBef>
              <a:spcAft>
                <a:spcPts val="0"/>
              </a:spcAft>
              <a:buFont typeface="Arial" panose="020B0604020202020204" pitchFamily="34" charset="0"/>
              <a:buChar char="•"/>
            </a:pPr>
            <a:r>
              <a:rPr lang="en-US" sz="2400" dirty="0">
                <a:solidFill>
                  <a:srgbClr val="0070A2"/>
                </a:solidFill>
                <a:latin typeface="Century Gothic" panose="020B0502020202020204" pitchFamily="34" charset="0"/>
              </a:rPr>
              <a:t>East River Family Strengthening Ward 7</a:t>
            </a:r>
          </a:p>
          <a:p>
            <a:pPr marL="342900" indent="-342900">
              <a:spcBef>
                <a:spcPts val="0"/>
              </a:spcBef>
              <a:spcAft>
                <a:spcPts val="0"/>
              </a:spcAft>
              <a:buFont typeface="Arial" panose="020B0604020202020204" pitchFamily="34" charset="0"/>
              <a:buChar char="•"/>
            </a:pPr>
            <a:r>
              <a:rPr lang="en-US" sz="2400" dirty="0">
                <a:solidFill>
                  <a:srgbClr val="0070A2"/>
                </a:solidFill>
                <a:latin typeface="Century Gothic" panose="020B0502020202020204" pitchFamily="34" charset="0"/>
              </a:rPr>
              <a:t>East River Family Strengthening Ward 8</a:t>
            </a:r>
          </a:p>
          <a:p>
            <a:pPr>
              <a:spcBef>
                <a:spcPts val="2000"/>
              </a:spcBef>
              <a:buNone/>
            </a:pPr>
            <a:endParaRPr lang="en-US" sz="2400" b="1" dirty="0">
              <a:solidFill>
                <a:srgbClr val="0070A2"/>
              </a:solidFill>
            </a:endParaRPr>
          </a:p>
        </p:txBody>
      </p:sp>
      <p:sp>
        <p:nvSpPr>
          <p:cNvPr id="8" name="TextBox 7">
            <a:extLst>
              <a:ext uri="{FF2B5EF4-FFF2-40B4-BE49-F238E27FC236}">
                <a16:creationId xmlns:a16="http://schemas.microsoft.com/office/drawing/2014/main" id="{0BBE47FF-2E72-417A-B61F-D6CBB9926130}"/>
              </a:ext>
            </a:extLst>
          </p:cNvPr>
          <p:cNvSpPr txBox="1"/>
          <p:nvPr>
            <p:custDataLst>
              <p:tags r:id="rId2"/>
            </p:custDataLst>
          </p:nvPr>
        </p:nvSpPr>
        <p:spPr>
          <a:xfrm>
            <a:off x="6289156" y="1338307"/>
            <a:ext cx="3750195" cy="6422271"/>
          </a:xfrm>
          <a:prstGeom prst="rect">
            <a:avLst/>
          </a:prstGeom>
        </p:spPr>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2000"/>
              </a:spcBef>
            </a:pPr>
            <a:r>
              <a:rPr lang="en-US" sz="2400" b="1" dirty="0">
                <a:solidFill>
                  <a:srgbClr val="0070A2"/>
                </a:solidFill>
                <a:latin typeface="Century Gothic" panose="020B0502020202020204" pitchFamily="34" charset="0"/>
              </a:rPr>
              <a:t>46</a:t>
            </a:r>
            <a:r>
              <a:rPr lang="en-US" sz="2400" dirty="0">
                <a:solidFill>
                  <a:srgbClr val="0070A2"/>
                </a:solidFill>
                <a:latin typeface="Century Gothic" panose="020B0502020202020204" pitchFamily="34" charset="0"/>
              </a:rPr>
              <a:t> </a:t>
            </a:r>
            <a:r>
              <a:rPr lang="en-US" sz="2400" b="1" dirty="0">
                <a:solidFill>
                  <a:srgbClr val="0070A2"/>
                </a:solidFill>
                <a:latin typeface="Century Gothic" panose="020B0502020202020204" pitchFamily="34" charset="0"/>
              </a:rPr>
              <a:t>Community Dining Sites </a:t>
            </a:r>
            <a:r>
              <a:rPr lang="en-US" sz="2400" dirty="0">
                <a:solidFill>
                  <a:srgbClr val="0070A2"/>
                </a:solidFill>
                <a:latin typeface="Century Gothic" panose="020B0502020202020204" pitchFamily="34" charset="0"/>
              </a:rPr>
              <a:t>located in all 8 Wards</a:t>
            </a:r>
          </a:p>
          <a:p>
            <a:pPr lvl="1">
              <a:spcBef>
                <a:spcPts val="2000"/>
              </a:spcBef>
            </a:pPr>
            <a:r>
              <a:rPr lang="en-US" sz="2400" dirty="0">
                <a:solidFill>
                  <a:srgbClr val="0070A2"/>
                </a:solidFill>
                <a:latin typeface="Century Gothic" panose="020B0502020202020204" pitchFamily="34" charset="0"/>
              </a:rPr>
              <a:t>Nutritious Meals</a:t>
            </a:r>
          </a:p>
          <a:p>
            <a:pPr lvl="1">
              <a:spcBef>
                <a:spcPts val="2000"/>
              </a:spcBef>
            </a:pPr>
            <a:r>
              <a:rPr lang="en-US" sz="2400" dirty="0">
                <a:solidFill>
                  <a:srgbClr val="0070A2"/>
                </a:solidFill>
                <a:latin typeface="Century Gothic" panose="020B0502020202020204" pitchFamily="34" charset="0"/>
              </a:rPr>
              <a:t>Nutrition Supplements</a:t>
            </a:r>
          </a:p>
          <a:p>
            <a:pPr lvl="1">
              <a:spcBef>
                <a:spcPts val="2000"/>
              </a:spcBef>
            </a:pPr>
            <a:r>
              <a:rPr lang="en-US" sz="2400" dirty="0">
                <a:solidFill>
                  <a:srgbClr val="0070A2"/>
                </a:solidFill>
                <a:latin typeface="Century Gothic" panose="020B0502020202020204" pitchFamily="34" charset="0"/>
              </a:rPr>
              <a:t>Nutrition Education</a:t>
            </a:r>
          </a:p>
          <a:p>
            <a:pPr lvl="1">
              <a:spcBef>
                <a:spcPts val="2000"/>
              </a:spcBef>
            </a:pPr>
            <a:r>
              <a:rPr lang="en-US" sz="2400" dirty="0">
                <a:solidFill>
                  <a:srgbClr val="0070A2"/>
                </a:solidFill>
                <a:latin typeface="Century Gothic" panose="020B0502020202020204" pitchFamily="34" charset="0"/>
              </a:rPr>
              <a:t>Nutrition Counseling</a:t>
            </a:r>
          </a:p>
          <a:p>
            <a:pPr>
              <a:spcBef>
                <a:spcPts val="2000"/>
              </a:spcBef>
            </a:pPr>
            <a:endParaRPr lang="en-US" sz="2400" b="1" dirty="0">
              <a:solidFill>
                <a:srgbClr val="0070A2"/>
              </a:solidFill>
            </a:endParaRPr>
          </a:p>
          <a:p>
            <a:pPr>
              <a:spcBef>
                <a:spcPts val="2000"/>
              </a:spcBef>
            </a:pPr>
            <a:endParaRPr lang="en-US" sz="2400" b="1" dirty="0">
              <a:solidFill>
                <a:srgbClr val="0070A2"/>
              </a:solidFill>
            </a:endParaRPr>
          </a:p>
          <a:p>
            <a:pPr>
              <a:spcBef>
                <a:spcPts val="2000"/>
              </a:spcBef>
              <a:buNone/>
            </a:pPr>
            <a:endParaRPr lang="en-US" sz="2400" b="1" dirty="0">
              <a:solidFill>
                <a:srgbClr val="0070A2"/>
              </a:solidFill>
            </a:endParaRPr>
          </a:p>
          <a:p>
            <a:pPr>
              <a:spcBef>
                <a:spcPts val="2000"/>
              </a:spcBef>
              <a:buNone/>
            </a:pPr>
            <a:endParaRPr lang="en-US" sz="2400" b="1" dirty="0">
              <a:solidFill>
                <a:srgbClr val="0070A2"/>
              </a:solidFill>
            </a:endParaRPr>
          </a:p>
        </p:txBody>
      </p:sp>
    </p:spTree>
    <p:extLst>
      <p:ext uri="{BB962C8B-B14F-4D97-AF65-F5344CB8AC3E}">
        <p14:creationId xmlns:p14="http://schemas.microsoft.com/office/powerpoint/2010/main" val="8763396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ACBBD4-7DD1-4A48-A463-CAB2C3AE08D1}"/>
              </a:ext>
            </a:extLst>
          </p:cNvPr>
          <p:cNvSpPr>
            <a:spLocks noGrp="1"/>
          </p:cNvSpPr>
          <p:nvPr>
            <p:ph type="sldNum" sz="quarter" idx="12"/>
          </p:nvPr>
        </p:nvSpPr>
        <p:spPr/>
        <p:txBody>
          <a:bodyPr/>
          <a:lstStyle/>
          <a:p>
            <a:fld id="{6B62E642-CA31-46DB-BBFF-7EB03D6E18DC}" type="slidenum">
              <a:rPr lang="en-US" smtClean="0"/>
              <a:pPr/>
              <a:t>19</a:t>
            </a:fld>
            <a:endParaRPr lang="en-US" dirty="0"/>
          </a:p>
        </p:txBody>
      </p:sp>
      <p:sp>
        <p:nvSpPr>
          <p:cNvPr id="3" name="Rectangle 2">
            <a:extLst>
              <a:ext uri="{FF2B5EF4-FFF2-40B4-BE49-F238E27FC236}">
                <a16:creationId xmlns:a16="http://schemas.microsoft.com/office/drawing/2014/main" id="{DDD95C7D-D970-424A-AF49-7941E3E48140}"/>
              </a:ext>
            </a:extLst>
          </p:cNvPr>
          <p:cNvSpPr/>
          <p:nvPr/>
        </p:nvSpPr>
        <p:spPr>
          <a:xfrm>
            <a:off x="1524000" y="359141"/>
            <a:ext cx="7448550" cy="503875"/>
          </a:xfrm>
          <a:prstGeom prst="rect">
            <a:avLst/>
          </a:prstGeom>
          <a:solidFill>
            <a:srgbClr val="007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a:extLst>
              <a:ext uri="{FF2B5EF4-FFF2-40B4-BE49-F238E27FC236}">
                <a16:creationId xmlns:a16="http://schemas.microsoft.com/office/drawing/2014/main" id="{27D56629-45A3-4AF4-99A5-D4E19FD4CCD3}"/>
              </a:ext>
            </a:extLst>
          </p:cNvPr>
          <p:cNvSpPr txBox="1"/>
          <p:nvPr/>
        </p:nvSpPr>
        <p:spPr>
          <a:xfrm>
            <a:off x="1822176" y="432690"/>
            <a:ext cx="7833999" cy="461665"/>
          </a:xfrm>
          <a:prstGeom prst="rect">
            <a:avLst/>
          </a:prstGeom>
          <a:noFill/>
        </p:spPr>
        <p:txBody>
          <a:bodyPr wrap="square" rtlCol="0">
            <a:spAutoFit/>
          </a:bodyPr>
          <a:lstStyle/>
          <a:p>
            <a:r>
              <a:rPr lang="en-US" sz="2400" b="1" dirty="0">
                <a:solidFill>
                  <a:schemeClr val="bg1">
                    <a:lumMod val="95000"/>
                  </a:schemeClr>
                </a:solidFill>
                <a:latin typeface="Century Gothic" panose="020B0502020202020204" pitchFamily="34" charset="0"/>
              </a:rPr>
              <a:t>DACL Nutrition Program During COVID-19 </a:t>
            </a:r>
          </a:p>
        </p:txBody>
      </p:sp>
      <p:pic>
        <p:nvPicPr>
          <p:cNvPr id="13" name="Picture 12">
            <a:extLst>
              <a:ext uri="{FF2B5EF4-FFF2-40B4-BE49-F238E27FC236}">
                <a16:creationId xmlns:a16="http://schemas.microsoft.com/office/drawing/2014/main" id="{3C90C0D7-2DDC-41EA-9F6B-6B48FD4945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5959" y="317873"/>
            <a:ext cx="1502705" cy="636227"/>
          </a:xfrm>
          <a:prstGeom prst="rect">
            <a:avLst/>
          </a:prstGeom>
        </p:spPr>
      </p:pic>
      <p:graphicFrame>
        <p:nvGraphicFramePr>
          <p:cNvPr id="4" name="Diagram 3">
            <a:extLst>
              <a:ext uri="{FF2B5EF4-FFF2-40B4-BE49-F238E27FC236}">
                <a16:creationId xmlns:a16="http://schemas.microsoft.com/office/drawing/2014/main" id="{3101E11D-B94E-4401-9ED3-610F3005EA6C}"/>
              </a:ext>
            </a:extLst>
          </p:cNvPr>
          <p:cNvGraphicFramePr/>
          <p:nvPr>
            <p:extLst/>
          </p:nvPr>
        </p:nvGraphicFramePr>
        <p:xfrm>
          <a:off x="1684458" y="1688663"/>
          <a:ext cx="5625547" cy="425209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extLst>
              <a:ext uri="{FF2B5EF4-FFF2-40B4-BE49-F238E27FC236}">
                <a16:creationId xmlns:a16="http://schemas.microsoft.com/office/drawing/2014/main" id="{258504F0-7706-4578-BE66-1FE2D62A4C71}"/>
              </a:ext>
            </a:extLst>
          </p:cNvPr>
          <p:cNvPicPr>
            <a:picLocks noChangeAspect="1"/>
          </p:cNvPicPr>
          <p:nvPr/>
        </p:nvPicPr>
        <p:blipFill>
          <a:blip r:embed="rId9"/>
          <a:stretch>
            <a:fillRect/>
          </a:stretch>
        </p:blipFill>
        <p:spPr>
          <a:xfrm>
            <a:off x="4788634" y="1111063"/>
            <a:ext cx="1561048" cy="2143692"/>
          </a:xfrm>
          <a:prstGeom prst="rect">
            <a:avLst/>
          </a:prstGeom>
        </p:spPr>
      </p:pic>
      <p:sp>
        <p:nvSpPr>
          <p:cNvPr id="12" name="TextBox 11">
            <a:extLst>
              <a:ext uri="{FF2B5EF4-FFF2-40B4-BE49-F238E27FC236}">
                <a16:creationId xmlns:a16="http://schemas.microsoft.com/office/drawing/2014/main" id="{7EC0927A-3805-447E-9A7B-80F15DFC87BA}"/>
              </a:ext>
            </a:extLst>
          </p:cNvPr>
          <p:cNvSpPr txBox="1"/>
          <p:nvPr/>
        </p:nvSpPr>
        <p:spPr>
          <a:xfrm>
            <a:off x="7426554" y="2447549"/>
            <a:ext cx="2859060" cy="3170099"/>
          </a:xfrm>
          <a:prstGeom prst="rect">
            <a:avLst/>
          </a:prstGeom>
          <a:solidFill>
            <a:schemeClr val="accent2">
              <a:lumMod val="20000"/>
              <a:lumOff val="80000"/>
            </a:schemeClr>
          </a:solidFill>
        </p:spPr>
        <p:txBody>
          <a:bodyPr wrap="square" rtlCol="0">
            <a:spAutoFit/>
          </a:bodyPr>
          <a:lstStyle/>
          <a:p>
            <a:pPr marL="285750" indent="-285750">
              <a:buFont typeface="Wingdings" panose="05000000000000000000" pitchFamily="2" charset="2"/>
              <a:buChar char="Ø"/>
            </a:pPr>
            <a:r>
              <a:rPr lang="en-US" sz="2000" dirty="0">
                <a:latin typeface="Century Gothic" panose="020B0502020202020204" pitchFamily="34" charset="0"/>
              </a:rPr>
              <a:t>Increased delivery </a:t>
            </a:r>
            <a:r>
              <a:rPr lang="en-US" sz="2000" b="1" dirty="0">
                <a:latin typeface="Century Gothic" panose="020B0502020202020204" pitchFamily="34" charset="0"/>
              </a:rPr>
              <a:t>268%</a:t>
            </a:r>
          </a:p>
          <a:p>
            <a:pPr marL="285750" indent="-285750">
              <a:buFont typeface="Wingdings" panose="05000000000000000000" pitchFamily="2" charset="2"/>
              <a:buChar char="Ø"/>
            </a:pPr>
            <a:endParaRPr lang="en-US" sz="2000" b="1" dirty="0">
              <a:latin typeface="Century Gothic" panose="020B0502020202020204" pitchFamily="34" charset="0"/>
            </a:endParaRPr>
          </a:p>
          <a:p>
            <a:pPr marL="285750" indent="-285750">
              <a:buFont typeface="Wingdings" panose="05000000000000000000" pitchFamily="2" charset="2"/>
              <a:buChar char="Ø"/>
            </a:pPr>
            <a:r>
              <a:rPr lang="en-US" sz="2000" b="1" dirty="0">
                <a:latin typeface="Century Gothic" panose="020B0502020202020204" pitchFamily="34" charset="0"/>
              </a:rPr>
              <a:t>451,586</a:t>
            </a:r>
            <a:r>
              <a:rPr lang="en-US" sz="2000" dirty="0">
                <a:latin typeface="Century Gothic" panose="020B0502020202020204" pitchFamily="34" charset="0"/>
              </a:rPr>
              <a:t> meals delivered</a:t>
            </a:r>
          </a:p>
          <a:p>
            <a:pPr marL="285750" indent="-285750">
              <a:buFont typeface="Wingdings" panose="05000000000000000000" pitchFamily="2" charset="2"/>
              <a:buChar char="Ø"/>
            </a:pPr>
            <a:endParaRPr lang="en-US" sz="2000" dirty="0">
              <a:latin typeface="Century Gothic" panose="020B0502020202020204" pitchFamily="34" charset="0"/>
            </a:endParaRPr>
          </a:p>
          <a:p>
            <a:pPr marL="285750" indent="-285750">
              <a:buFont typeface="Wingdings" panose="05000000000000000000" pitchFamily="2" charset="2"/>
              <a:buChar char="Ø"/>
            </a:pPr>
            <a:r>
              <a:rPr lang="en-US" sz="2000" b="1" dirty="0">
                <a:latin typeface="Century Gothic" panose="020B0502020202020204" pitchFamily="34" charset="0"/>
              </a:rPr>
              <a:t>6400+ </a:t>
            </a:r>
            <a:r>
              <a:rPr lang="en-US" sz="2000" dirty="0">
                <a:latin typeface="Century Gothic" panose="020B0502020202020204" pitchFamily="34" charset="0"/>
              </a:rPr>
              <a:t>seniors</a:t>
            </a:r>
          </a:p>
          <a:p>
            <a:pPr marL="285750" indent="-285750">
              <a:buFont typeface="Wingdings" panose="05000000000000000000" pitchFamily="2" charset="2"/>
              <a:buChar char="Ø"/>
            </a:pPr>
            <a:endParaRPr lang="en-US" sz="2000" dirty="0">
              <a:latin typeface="Century Gothic" panose="020B0502020202020204" pitchFamily="34" charset="0"/>
            </a:endParaRPr>
          </a:p>
          <a:p>
            <a:pPr marL="285750" indent="-285750">
              <a:buFont typeface="Wingdings" panose="05000000000000000000" pitchFamily="2" charset="2"/>
              <a:buChar char="Ø"/>
            </a:pPr>
            <a:r>
              <a:rPr lang="en-US" sz="2000" b="1" dirty="0">
                <a:latin typeface="Century Gothic" panose="020B0502020202020204" pitchFamily="34" charset="0"/>
              </a:rPr>
              <a:t>100</a:t>
            </a:r>
            <a:r>
              <a:rPr lang="en-US" sz="2000" dirty="0">
                <a:latin typeface="Century Gothic" panose="020B0502020202020204" pitchFamily="34" charset="0"/>
              </a:rPr>
              <a:t> seniors added weekly</a:t>
            </a:r>
          </a:p>
        </p:txBody>
      </p:sp>
    </p:spTree>
    <p:extLst>
      <p:ext uri="{BB962C8B-B14F-4D97-AF65-F5344CB8AC3E}">
        <p14:creationId xmlns:p14="http://schemas.microsoft.com/office/powerpoint/2010/main" val="514012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94783-CA0B-1343-A41D-3370EED43AD4}"/>
              </a:ext>
            </a:extLst>
          </p:cNvPr>
          <p:cNvSpPr>
            <a:spLocks noGrp="1"/>
          </p:cNvSpPr>
          <p:nvPr>
            <p:ph type="title"/>
          </p:nvPr>
        </p:nvSpPr>
        <p:spPr/>
        <p:txBody>
          <a:bodyPr/>
          <a:lstStyle/>
          <a:p>
            <a:r>
              <a:rPr lang="en-US" dirty="0">
                <a:solidFill>
                  <a:srgbClr val="210575"/>
                </a:solidFill>
                <a:latin typeface="Georgia" panose="02040502050405020303" pitchFamily="18" charset="0"/>
              </a:rPr>
              <a:t>Welcome &amp; overview</a:t>
            </a:r>
          </a:p>
        </p:txBody>
      </p:sp>
      <p:sp>
        <p:nvSpPr>
          <p:cNvPr id="3" name="Content Placeholder 2">
            <a:extLst>
              <a:ext uri="{FF2B5EF4-FFF2-40B4-BE49-F238E27FC236}">
                <a16:creationId xmlns:a16="http://schemas.microsoft.com/office/drawing/2014/main" id="{3077B2F7-EA2A-8447-AA46-414867F4DCDB}"/>
              </a:ext>
            </a:extLst>
          </p:cNvPr>
          <p:cNvSpPr>
            <a:spLocks noGrp="1"/>
          </p:cNvSpPr>
          <p:nvPr>
            <p:ph idx="1"/>
          </p:nvPr>
        </p:nvSpPr>
        <p:spPr/>
        <p:txBody>
          <a:bodyPr/>
          <a:lstStyle/>
          <a:p>
            <a:pPr marL="457200" lvl="0" indent="-342900">
              <a:lnSpc>
                <a:spcPct val="100000"/>
              </a:lnSpc>
              <a:spcBef>
                <a:spcPts val="800"/>
              </a:spcBef>
              <a:buClr>
                <a:srgbClr val="000000"/>
              </a:buClr>
              <a:buSzPts val="1800"/>
              <a:buChar char="●"/>
            </a:pPr>
            <a:r>
              <a:rPr lang="en-US" dirty="0">
                <a:solidFill>
                  <a:srgbClr val="000000"/>
                </a:solidFill>
                <a:latin typeface="Georgia" panose="02040502050405020303" pitchFamily="18" charset="0"/>
              </a:rPr>
              <a:t>We have muted everyone on entry to the webinar; please stay muted if not speaking. </a:t>
            </a:r>
          </a:p>
          <a:p>
            <a:pPr marL="457200" lvl="0" indent="-342900">
              <a:lnSpc>
                <a:spcPct val="100000"/>
              </a:lnSpc>
              <a:spcBef>
                <a:spcPts val="800"/>
              </a:spcBef>
              <a:buClr>
                <a:srgbClr val="000000"/>
              </a:buClr>
              <a:buSzPts val="1800"/>
              <a:buChar char="●"/>
            </a:pPr>
            <a:r>
              <a:rPr lang="en-US" dirty="0">
                <a:solidFill>
                  <a:srgbClr val="000000"/>
                </a:solidFill>
                <a:latin typeface="Georgia" panose="02040502050405020303" pitchFamily="18" charset="0"/>
              </a:rPr>
              <a:t>The webinar will be recorded and sent out after the webinar. </a:t>
            </a:r>
          </a:p>
          <a:p>
            <a:pPr marL="457200" lvl="0" indent="-342900">
              <a:lnSpc>
                <a:spcPct val="100000"/>
              </a:lnSpc>
              <a:spcBef>
                <a:spcPts val="800"/>
              </a:spcBef>
              <a:buClr>
                <a:srgbClr val="000000"/>
              </a:buClr>
              <a:buSzPts val="1800"/>
              <a:buChar char="●"/>
            </a:pPr>
            <a:r>
              <a:rPr lang="en-US" dirty="0">
                <a:solidFill>
                  <a:srgbClr val="000000"/>
                </a:solidFill>
                <a:latin typeface="Georgia" panose="02040502050405020303" pitchFamily="18" charset="0"/>
              </a:rPr>
              <a:t>We will have about 15 minutes for questions. Please type questions in the chat throughout the webinar. </a:t>
            </a:r>
          </a:p>
          <a:p>
            <a:pPr marL="457200" lvl="0" indent="-342900">
              <a:lnSpc>
                <a:spcPct val="100000"/>
              </a:lnSpc>
              <a:spcBef>
                <a:spcPts val="800"/>
              </a:spcBef>
              <a:buClr>
                <a:srgbClr val="000000"/>
              </a:buClr>
              <a:buSzPts val="1800"/>
              <a:buChar char="●"/>
            </a:pPr>
            <a:r>
              <a:rPr lang="en-US" dirty="0">
                <a:solidFill>
                  <a:srgbClr val="000000"/>
                </a:solidFill>
                <a:latin typeface="Georgia" panose="02040502050405020303" pitchFamily="18" charset="0"/>
              </a:rPr>
              <a:t>If you run into technical difficulties, please notify us in the chat or email Nomi at nsmall@frac.org.</a:t>
            </a:r>
            <a:endParaRPr lang="en-US" dirty="0">
              <a:solidFill>
                <a:srgbClr val="000000"/>
              </a:solidFill>
              <a:highlight>
                <a:srgbClr val="FFFF00"/>
              </a:highlight>
              <a:latin typeface="Georgia" panose="02040502050405020303" pitchFamily="18" charset="0"/>
            </a:endParaRPr>
          </a:p>
        </p:txBody>
      </p:sp>
      <p:pic>
        <p:nvPicPr>
          <p:cNvPr id="4" name="Picture 3">
            <a:extLst>
              <a:ext uri="{FF2B5EF4-FFF2-40B4-BE49-F238E27FC236}">
                <a16:creationId xmlns:a16="http://schemas.microsoft.com/office/drawing/2014/main" id="{91FEAA9F-F801-AB46-8CBF-42AC0BB43F9C}"/>
              </a:ext>
            </a:extLst>
          </p:cNvPr>
          <p:cNvPicPr>
            <a:picLocks noChangeAspect="1"/>
          </p:cNvPicPr>
          <p:nvPr/>
        </p:nvPicPr>
        <p:blipFill>
          <a:blip r:embed="rId2"/>
          <a:stretch>
            <a:fillRect/>
          </a:stretch>
        </p:blipFill>
        <p:spPr>
          <a:xfrm>
            <a:off x="10469737" y="5591908"/>
            <a:ext cx="1595584" cy="1088182"/>
          </a:xfrm>
          <a:prstGeom prst="rect">
            <a:avLst/>
          </a:prstGeom>
        </p:spPr>
      </p:pic>
      <p:sp>
        <p:nvSpPr>
          <p:cNvPr id="5" name="Footer Placeholder 4">
            <a:extLst>
              <a:ext uri="{FF2B5EF4-FFF2-40B4-BE49-F238E27FC236}">
                <a16:creationId xmlns:a16="http://schemas.microsoft.com/office/drawing/2014/main" id="{DFAE075D-65DD-E34E-8130-3D1173E67984}"/>
              </a:ext>
            </a:extLst>
          </p:cNvPr>
          <p:cNvSpPr>
            <a:spLocks noGrp="1"/>
          </p:cNvSpPr>
          <p:nvPr>
            <p:ph type="ftr" sz="quarter" idx="11"/>
          </p:nvPr>
        </p:nvSpPr>
        <p:spPr/>
        <p:txBody>
          <a:bodyPr/>
          <a:lstStyle/>
          <a:p>
            <a:r>
              <a:rPr lang="en-US" dirty="0" err="1">
                <a:solidFill>
                  <a:srgbClr val="210575"/>
                </a:solidFill>
                <a:latin typeface="Georgia" panose="02040502050405020303" pitchFamily="18" charset="0"/>
              </a:rPr>
              <a:t>www.dchunger.org</a:t>
            </a:r>
            <a:r>
              <a:rPr lang="en-US" dirty="0">
                <a:solidFill>
                  <a:srgbClr val="210575"/>
                </a:solidFill>
                <a:latin typeface="Georgia" panose="02040502050405020303" pitchFamily="18" charset="0"/>
              </a:rPr>
              <a:t> - (202) 640-1088 - </a:t>
            </a:r>
            <a:r>
              <a:rPr lang="en-US" dirty="0" err="1">
                <a:solidFill>
                  <a:srgbClr val="210575"/>
                </a:solidFill>
                <a:latin typeface="Georgia" panose="02040502050405020303" pitchFamily="18" charset="0"/>
              </a:rPr>
              <a:t>info@dchunger.org</a:t>
            </a:r>
            <a:endParaRPr lang="en-US" dirty="0">
              <a:solidFill>
                <a:srgbClr val="210575"/>
              </a:solidFill>
              <a:latin typeface="Georgia" panose="02040502050405020303" pitchFamily="18" charset="0"/>
            </a:endParaRPr>
          </a:p>
        </p:txBody>
      </p:sp>
    </p:spTree>
    <p:extLst>
      <p:ext uri="{BB962C8B-B14F-4D97-AF65-F5344CB8AC3E}">
        <p14:creationId xmlns:p14="http://schemas.microsoft.com/office/powerpoint/2010/main" val="2217931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ACBBD4-7DD1-4A48-A463-CAB2C3AE08D1}"/>
              </a:ext>
            </a:extLst>
          </p:cNvPr>
          <p:cNvSpPr>
            <a:spLocks noGrp="1"/>
          </p:cNvSpPr>
          <p:nvPr>
            <p:ph type="sldNum" sz="quarter" idx="12"/>
          </p:nvPr>
        </p:nvSpPr>
        <p:spPr/>
        <p:txBody>
          <a:bodyPr/>
          <a:lstStyle/>
          <a:p>
            <a:fld id="{6B62E642-CA31-46DB-BBFF-7EB03D6E18DC}" type="slidenum">
              <a:rPr lang="en-US" smtClean="0"/>
              <a:pPr/>
              <a:t>20</a:t>
            </a:fld>
            <a:endParaRPr lang="en-US" dirty="0"/>
          </a:p>
        </p:txBody>
      </p:sp>
      <p:sp>
        <p:nvSpPr>
          <p:cNvPr id="3" name="Rectangle 2">
            <a:extLst>
              <a:ext uri="{FF2B5EF4-FFF2-40B4-BE49-F238E27FC236}">
                <a16:creationId xmlns:a16="http://schemas.microsoft.com/office/drawing/2014/main" id="{DDD95C7D-D970-424A-AF49-7941E3E48140}"/>
              </a:ext>
            </a:extLst>
          </p:cNvPr>
          <p:cNvSpPr/>
          <p:nvPr/>
        </p:nvSpPr>
        <p:spPr>
          <a:xfrm>
            <a:off x="1524000" y="359141"/>
            <a:ext cx="7448550" cy="503875"/>
          </a:xfrm>
          <a:prstGeom prst="rect">
            <a:avLst/>
          </a:prstGeom>
          <a:solidFill>
            <a:srgbClr val="007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a:extLst>
              <a:ext uri="{FF2B5EF4-FFF2-40B4-BE49-F238E27FC236}">
                <a16:creationId xmlns:a16="http://schemas.microsoft.com/office/drawing/2014/main" id="{27D56629-45A3-4AF4-99A5-D4E19FD4CCD3}"/>
              </a:ext>
            </a:extLst>
          </p:cNvPr>
          <p:cNvSpPr txBox="1"/>
          <p:nvPr/>
        </p:nvSpPr>
        <p:spPr>
          <a:xfrm>
            <a:off x="1822176" y="432690"/>
            <a:ext cx="7833999" cy="461665"/>
          </a:xfrm>
          <a:prstGeom prst="rect">
            <a:avLst/>
          </a:prstGeom>
          <a:noFill/>
        </p:spPr>
        <p:txBody>
          <a:bodyPr wrap="square" rtlCol="0">
            <a:spAutoFit/>
          </a:bodyPr>
          <a:lstStyle/>
          <a:p>
            <a:r>
              <a:rPr lang="en-US" sz="2400" b="1" dirty="0">
                <a:solidFill>
                  <a:schemeClr val="bg1">
                    <a:lumMod val="95000"/>
                  </a:schemeClr>
                </a:solidFill>
                <a:latin typeface="Century Gothic" panose="020B0502020202020204" pitchFamily="34" charset="0"/>
              </a:rPr>
              <a:t>DACL Nutrition Program COVID19</a:t>
            </a:r>
          </a:p>
        </p:txBody>
      </p:sp>
      <p:pic>
        <p:nvPicPr>
          <p:cNvPr id="13" name="Picture 12">
            <a:extLst>
              <a:ext uri="{FF2B5EF4-FFF2-40B4-BE49-F238E27FC236}">
                <a16:creationId xmlns:a16="http://schemas.microsoft.com/office/drawing/2014/main" id="{3C90C0D7-2DDC-41EA-9F6B-6B48FD4945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5959" y="317873"/>
            <a:ext cx="1502705" cy="636227"/>
          </a:xfrm>
          <a:prstGeom prst="rect">
            <a:avLst/>
          </a:prstGeom>
        </p:spPr>
      </p:pic>
      <p:graphicFrame>
        <p:nvGraphicFramePr>
          <p:cNvPr id="4" name="Diagram 3">
            <a:extLst>
              <a:ext uri="{FF2B5EF4-FFF2-40B4-BE49-F238E27FC236}">
                <a16:creationId xmlns:a16="http://schemas.microsoft.com/office/drawing/2014/main" id="{11EC21E0-5968-498D-A71B-548E2AB8ED06}"/>
              </a:ext>
            </a:extLst>
          </p:cNvPr>
          <p:cNvGraphicFramePr/>
          <p:nvPr>
            <p:extLst/>
          </p:nvPr>
        </p:nvGraphicFramePr>
        <p:xfrm>
          <a:off x="1870243" y="559723"/>
          <a:ext cx="8217176" cy="37695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a:extLst>
              <a:ext uri="{FF2B5EF4-FFF2-40B4-BE49-F238E27FC236}">
                <a16:creationId xmlns:a16="http://schemas.microsoft.com/office/drawing/2014/main" id="{B0E761AD-BCC9-4A88-A9F7-94F776F7B0D9}"/>
              </a:ext>
            </a:extLst>
          </p:cNvPr>
          <p:cNvSpPr/>
          <p:nvPr/>
        </p:nvSpPr>
        <p:spPr>
          <a:xfrm>
            <a:off x="4441541" y="4652139"/>
            <a:ext cx="3308919" cy="646331"/>
          </a:xfrm>
          <a:prstGeom prst="rect">
            <a:avLst/>
          </a:prstGeom>
        </p:spPr>
        <p:txBody>
          <a:bodyPr wrap="none">
            <a:spAutoFit/>
          </a:bodyPr>
          <a:lstStyle/>
          <a:p>
            <a:pPr algn="ctr">
              <a:buNone/>
            </a:pPr>
            <a:r>
              <a:rPr lang="en-US" b="1" dirty="0">
                <a:latin typeface="Century Gothic" panose="020B0502020202020204" pitchFamily="34" charset="0"/>
              </a:rPr>
              <a:t>For more information email: </a:t>
            </a:r>
          </a:p>
          <a:p>
            <a:pPr algn="ctr">
              <a:buNone/>
            </a:pPr>
            <a:r>
              <a:rPr lang="en-US" b="1" dirty="0">
                <a:latin typeface="Century Gothic" panose="020B0502020202020204" pitchFamily="34" charset="0"/>
              </a:rPr>
              <a:t>DACL.Coronavirus@dc.gov</a:t>
            </a:r>
            <a:endParaRPr lang="en-US" dirty="0">
              <a:latin typeface="Century Gothic" panose="020B0502020202020204" pitchFamily="34" charset="0"/>
            </a:endParaRPr>
          </a:p>
        </p:txBody>
      </p:sp>
    </p:spTree>
    <p:extLst>
      <p:ext uri="{BB962C8B-B14F-4D97-AF65-F5344CB8AC3E}">
        <p14:creationId xmlns:p14="http://schemas.microsoft.com/office/powerpoint/2010/main" val="4585298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B62E642-CA31-46DB-BBFF-7EB03D6E18DC}" type="slidenum">
              <a:rPr lang="en-US" smtClean="0"/>
              <a:pPr/>
              <a:t>21</a:t>
            </a:fld>
            <a:endParaRPr lang="en-US" dirty="0"/>
          </a:p>
        </p:txBody>
      </p:sp>
      <p:pic>
        <p:nvPicPr>
          <p:cNvPr id="3"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66900" y="189057"/>
            <a:ext cx="8462904" cy="6036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5061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ACBBD4-7DD1-4A48-A463-CAB2C3AE08D1}"/>
              </a:ext>
            </a:extLst>
          </p:cNvPr>
          <p:cNvSpPr>
            <a:spLocks noGrp="1"/>
          </p:cNvSpPr>
          <p:nvPr>
            <p:ph type="sldNum" sz="quarter" idx="12"/>
          </p:nvPr>
        </p:nvSpPr>
        <p:spPr/>
        <p:txBody>
          <a:bodyPr/>
          <a:lstStyle/>
          <a:p>
            <a:fld id="{6B62E642-CA31-46DB-BBFF-7EB03D6E18DC}" type="slidenum">
              <a:rPr lang="en-US" smtClean="0"/>
              <a:pPr/>
              <a:t>22</a:t>
            </a:fld>
            <a:endParaRPr lang="en-US" dirty="0"/>
          </a:p>
        </p:txBody>
      </p:sp>
      <p:sp>
        <p:nvSpPr>
          <p:cNvPr id="3" name="Rectangle 2">
            <a:extLst>
              <a:ext uri="{FF2B5EF4-FFF2-40B4-BE49-F238E27FC236}">
                <a16:creationId xmlns:a16="http://schemas.microsoft.com/office/drawing/2014/main" id="{DDD95C7D-D970-424A-AF49-7941E3E48140}"/>
              </a:ext>
            </a:extLst>
          </p:cNvPr>
          <p:cNvSpPr/>
          <p:nvPr/>
        </p:nvSpPr>
        <p:spPr>
          <a:xfrm>
            <a:off x="1524000" y="359141"/>
            <a:ext cx="7448550" cy="503875"/>
          </a:xfrm>
          <a:prstGeom prst="rect">
            <a:avLst/>
          </a:prstGeom>
          <a:solidFill>
            <a:srgbClr val="007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a:extLst>
              <a:ext uri="{FF2B5EF4-FFF2-40B4-BE49-F238E27FC236}">
                <a16:creationId xmlns:a16="http://schemas.microsoft.com/office/drawing/2014/main" id="{27D56629-45A3-4AF4-99A5-D4E19FD4CCD3}"/>
              </a:ext>
            </a:extLst>
          </p:cNvPr>
          <p:cNvSpPr txBox="1"/>
          <p:nvPr/>
        </p:nvSpPr>
        <p:spPr>
          <a:xfrm>
            <a:off x="1822176" y="432690"/>
            <a:ext cx="7833999" cy="461665"/>
          </a:xfrm>
          <a:prstGeom prst="rect">
            <a:avLst/>
          </a:prstGeom>
          <a:noFill/>
        </p:spPr>
        <p:txBody>
          <a:bodyPr wrap="square" rtlCol="0">
            <a:spAutoFit/>
          </a:bodyPr>
          <a:lstStyle/>
          <a:p>
            <a:r>
              <a:rPr lang="en-US" sz="2400" b="1" dirty="0">
                <a:solidFill>
                  <a:schemeClr val="bg1">
                    <a:lumMod val="95000"/>
                  </a:schemeClr>
                </a:solidFill>
                <a:latin typeface="Century Gothic" panose="020B0502020202020204" pitchFamily="34" charset="0"/>
              </a:rPr>
              <a:t>DACL Nutrition Program COVID19</a:t>
            </a:r>
          </a:p>
        </p:txBody>
      </p:sp>
      <p:pic>
        <p:nvPicPr>
          <p:cNvPr id="13" name="Picture 12">
            <a:extLst>
              <a:ext uri="{FF2B5EF4-FFF2-40B4-BE49-F238E27FC236}">
                <a16:creationId xmlns:a16="http://schemas.microsoft.com/office/drawing/2014/main" id="{3C90C0D7-2DDC-41EA-9F6B-6B48FD4945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5959" y="317873"/>
            <a:ext cx="1502705" cy="636227"/>
          </a:xfrm>
          <a:prstGeom prst="rect">
            <a:avLst/>
          </a:prstGeom>
        </p:spPr>
      </p:pic>
      <p:graphicFrame>
        <p:nvGraphicFramePr>
          <p:cNvPr id="4" name="Diagram 3">
            <a:extLst>
              <a:ext uri="{FF2B5EF4-FFF2-40B4-BE49-F238E27FC236}">
                <a16:creationId xmlns:a16="http://schemas.microsoft.com/office/drawing/2014/main" id="{11EC21E0-5968-498D-A71B-548E2AB8ED06}"/>
              </a:ext>
            </a:extLst>
          </p:cNvPr>
          <p:cNvGraphicFramePr/>
          <p:nvPr>
            <p:extLst/>
          </p:nvPr>
        </p:nvGraphicFramePr>
        <p:xfrm>
          <a:off x="1822174" y="663522"/>
          <a:ext cx="8217176" cy="34647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Rectangle 6">
            <a:extLst>
              <a:ext uri="{FF2B5EF4-FFF2-40B4-BE49-F238E27FC236}">
                <a16:creationId xmlns:a16="http://schemas.microsoft.com/office/drawing/2014/main" id="{1714FEF5-6F10-4962-AF32-FD7B91E38CF0}"/>
              </a:ext>
            </a:extLst>
          </p:cNvPr>
          <p:cNvSpPr/>
          <p:nvPr/>
        </p:nvSpPr>
        <p:spPr>
          <a:xfrm>
            <a:off x="4441541" y="4652139"/>
            <a:ext cx="3308919" cy="646331"/>
          </a:xfrm>
          <a:prstGeom prst="rect">
            <a:avLst/>
          </a:prstGeom>
        </p:spPr>
        <p:txBody>
          <a:bodyPr wrap="none">
            <a:spAutoFit/>
          </a:bodyPr>
          <a:lstStyle/>
          <a:p>
            <a:pPr algn="ctr">
              <a:buNone/>
            </a:pPr>
            <a:r>
              <a:rPr lang="en-US" b="1" dirty="0">
                <a:latin typeface="Century Gothic" panose="020B0502020202020204" pitchFamily="34" charset="0"/>
              </a:rPr>
              <a:t>For more information email: </a:t>
            </a:r>
          </a:p>
          <a:p>
            <a:pPr algn="ctr">
              <a:buNone/>
            </a:pPr>
            <a:r>
              <a:rPr lang="en-US" b="1" dirty="0">
                <a:latin typeface="Century Gothic" panose="020B0502020202020204" pitchFamily="34" charset="0"/>
              </a:rPr>
              <a:t>DACL.Coronavirus@dc.gov</a:t>
            </a:r>
            <a:endParaRPr lang="en-US" dirty="0">
              <a:latin typeface="Century Gothic" panose="020B0502020202020204" pitchFamily="34" charset="0"/>
            </a:endParaRPr>
          </a:p>
        </p:txBody>
      </p:sp>
    </p:spTree>
    <p:extLst>
      <p:ext uri="{BB962C8B-B14F-4D97-AF65-F5344CB8AC3E}">
        <p14:creationId xmlns:p14="http://schemas.microsoft.com/office/powerpoint/2010/main" val="683643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ACBBD4-7DD1-4A48-A463-CAB2C3AE08D1}"/>
              </a:ext>
            </a:extLst>
          </p:cNvPr>
          <p:cNvSpPr>
            <a:spLocks noGrp="1"/>
          </p:cNvSpPr>
          <p:nvPr>
            <p:ph type="sldNum" sz="quarter" idx="12"/>
          </p:nvPr>
        </p:nvSpPr>
        <p:spPr/>
        <p:txBody>
          <a:bodyPr/>
          <a:lstStyle/>
          <a:p>
            <a:fld id="{6B62E642-CA31-46DB-BBFF-7EB03D6E18DC}" type="slidenum">
              <a:rPr lang="en-US" smtClean="0"/>
              <a:pPr/>
              <a:t>23</a:t>
            </a:fld>
            <a:endParaRPr lang="en-US" dirty="0"/>
          </a:p>
        </p:txBody>
      </p:sp>
      <p:sp>
        <p:nvSpPr>
          <p:cNvPr id="3" name="Rectangle 2">
            <a:extLst>
              <a:ext uri="{FF2B5EF4-FFF2-40B4-BE49-F238E27FC236}">
                <a16:creationId xmlns:a16="http://schemas.microsoft.com/office/drawing/2014/main" id="{DDD95C7D-D970-424A-AF49-7941E3E48140}"/>
              </a:ext>
            </a:extLst>
          </p:cNvPr>
          <p:cNvSpPr/>
          <p:nvPr/>
        </p:nvSpPr>
        <p:spPr>
          <a:xfrm>
            <a:off x="1524000" y="450225"/>
            <a:ext cx="7448550" cy="503875"/>
          </a:xfrm>
          <a:prstGeom prst="rect">
            <a:avLst/>
          </a:prstGeom>
          <a:solidFill>
            <a:srgbClr val="007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a:extLst>
              <a:ext uri="{FF2B5EF4-FFF2-40B4-BE49-F238E27FC236}">
                <a16:creationId xmlns:a16="http://schemas.microsoft.com/office/drawing/2014/main" id="{27D56629-45A3-4AF4-99A5-D4E19FD4CCD3}"/>
              </a:ext>
            </a:extLst>
          </p:cNvPr>
          <p:cNvSpPr txBox="1"/>
          <p:nvPr/>
        </p:nvSpPr>
        <p:spPr>
          <a:xfrm>
            <a:off x="1822176" y="432690"/>
            <a:ext cx="7833999" cy="461665"/>
          </a:xfrm>
          <a:prstGeom prst="rect">
            <a:avLst/>
          </a:prstGeom>
          <a:noFill/>
        </p:spPr>
        <p:txBody>
          <a:bodyPr wrap="square" rtlCol="0">
            <a:spAutoFit/>
          </a:bodyPr>
          <a:lstStyle/>
          <a:p>
            <a:r>
              <a:rPr lang="en-US" sz="2400" b="1" dirty="0">
                <a:solidFill>
                  <a:schemeClr val="bg1">
                    <a:lumMod val="95000"/>
                  </a:schemeClr>
                </a:solidFill>
                <a:latin typeface="Century Gothic" panose="020B0502020202020204" pitchFamily="34" charset="0"/>
              </a:rPr>
              <a:t>How to Apply for Home Delivered Meals </a:t>
            </a:r>
          </a:p>
        </p:txBody>
      </p:sp>
      <p:pic>
        <p:nvPicPr>
          <p:cNvPr id="13" name="Picture 12">
            <a:extLst>
              <a:ext uri="{FF2B5EF4-FFF2-40B4-BE49-F238E27FC236}">
                <a16:creationId xmlns:a16="http://schemas.microsoft.com/office/drawing/2014/main" id="{3C90C0D7-2DDC-41EA-9F6B-6B48FD4945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15959" y="317873"/>
            <a:ext cx="1502705" cy="636227"/>
          </a:xfrm>
          <a:prstGeom prst="rect">
            <a:avLst/>
          </a:prstGeom>
        </p:spPr>
      </p:pic>
      <p:sp>
        <p:nvSpPr>
          <p:cNvPr id="7" name="TextBox 6">
            <a:extLst>
              <a:ext uri="{FF2B5EF4-FFF2-40B4-BE49-F238E27FC236}">
                <a16:creationId xmlns:a16="http://schemas.microsoft.com/office/drawing/2014/main" id="{174B80AF-7317-40BC-986F-E1643D0AE922}"/>
              </a:ext>
            </a:extLst>
          </p:cNvPr>
          <p:cNvSpPr txBox="1"/>
          <p:nvPr>
            <p:custDataLst>
              <p:tags r:id="rId1"/>
            </p:custDataLst>
          </p:nvPr>
        </p:nvSpPr>
        <p:spPr>
          <a:xfrm>
            <a:off x="1822176" y="1255435"/>
            <a:ext cx="8224253" cy="5119350"/>
          </a:xfrm>
          <a:prstGeom prst="rect">
            <a:avLst/>
          </a:prstGeom>
          <a:ln>
            <a:noFill/>
          </a:ln>
        </p:spPr>
        <p:style>
          <a:lnRef idx="2">
            <a:schemeClr val="accent2"/>
          </a:lnRef>
          <a:fillRef idx="1">
            <a:schemeClr val="lt1"/>
          </a:fillRef>
          <a:effectRef idx="0">
            <a:schemeClr val="accent2"/>
          </a:effectRef>
          <a:fontRef idx="minor">
            <a:schemeClr val="dk1"/>
          </a:fontRef>
        </p:style>
        <p:txBody>
          <a:bodyPr vert="horz" wrap="square" lIns="0" tIns="0" rIns="0" bIns="0" rtlCol="0">
            <a:spAutoFit/>
          </a:bodyPr>
          <a:lstStyle>
            <a:lvl1pPr lvl="0" indent="0">
              <a:lnSpc>
                <a:spcPct val="100000"/>
              </a:lnSpc>
              <a:spcBef>
                <a:spcPts val="300"/>
              </a:spcBef>
              <a:spcAft>
                <a:spcPts val="300"/>
              </a:spcAft>
              <a:buClr>
                <a:schemeClr val="tx1"/>
              </a:buClr>
              <a:buSzPct val="100000"/>
              <a:buFont typeface="Segoe UI" panose="020B0502040204020203" pitchFamily="34" charset="0"/>
              <a:buChar char="​"/>
              <a:defRPr lang="en-US" sz="1600" dirty="0">
                <a:cs typeface="Arial" panose="020B0604020202020204" pitchFamily="34" charset="0"/>
              </a:defRPr>
            </a:lvl1pPr>
            <a:lvl2pPr marL="228600" lvl="1" indent="-225425">
              <a:lnSpc>
                <a:spcPct val="100000"/>
              </a:lnSpc>
              <a:spcBef>
                <a:spcPts val="0"/>
              </a:spcBef>
              <a:spcAft>
                <a:spcPts val="300"/>
              </a:spcAft>
              <a:buClr>
                <a:schemeClr val="tx1"/>
              </a:buClr>
              <a:buSzPct val="110000"/>
              <a:buFont typeface="Wingdings" panose="05000000000000000000" pitchFamily="2" charset="2"/>
              <a:buChar char=""/>
              <a:defRPr lang="en-US" sz="1600" dirty="0"/>
            </a:lvl2pPr>
            <a:lvl3pPr marL="442913" lvl="2" indent="-214313">
              <a:lnSpc>
                <a:spcPct val="100000"/>
              </a:lnSpc>
              <a:spcBef>
                <a:spcPts val="0"/>
              </a:spcBef>
              <a:spcAft>
                <a:spcPts val="300"/>
              </a:spcAft>
              <a:buClr>
                <a:schemeClr val="tx1"/>
              </a:buClr>
              <a:buSzPct val="110000"/>
              <a:buFont typeface="Arial" panose="020B0604020202020204" pitchFamily="34" charset="0"/>
              <a:buChar char="‒"/>
              <a:defRPr lang="en-US" sz="1600" dirty="0"/>
            </a:lvl3pPr>
            <a:lvl4pPr marL="598488" lvl="3" indent="-152400">
              <a:lnSpc>
                <a:spcPct val="100000"/>
              </a:lnSpc>
              <a:spcBef>
                <a:spcPts val="0"/>
              </a:spcBef>
              <a:spcAft>
                <a:spcPts val="300"/>
              </a:spcAft>
              <a:buClr>
                <a:schemeClr val="tx1"/>
              </a:buClr>
              <a:buSzPct val="100000"/>
              <a:buFont typeface="Arial" panose="020B0604020202020204" pitchFamily="34" charset="0"/>
              <a:buChar char="•"/>
              <a:defRPr lang="en-US" sz="1600" dirty="0"/>
            </a:lvl4pPr>
            <a:lvl5pPr marL="817563" lvl="4" indent="-147638">
              <a:lnSpc>
                <a:spcPct val="100000"/>
              </a:lnSpc>
              <a:spcBef>
                <a:spcPts val="0"/>
              </a:spcBef>
              <a:spcAft>
                <a:spcPts val="300"/>
              </a:spcAft>
              <a:buClr>
                <a:schemeClr val="tx1"/>
              </a:buClr>
              <a:buSzPct val="100000"/>
              <a:buFont typeface="Arial" panose="020B0604020202020204" pitchFamily="34" charset="0"/>
              <a:buChar char="̶"/>
              <a:defRPr lang="en-US" sz="1600" dirty="0"/>
            </a:lvl5pPr>
            <a:lvl6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6pPr>
            <a:lvl7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7pPr>
            <a:lvl8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8pPr>
            <a:lvl9pPr marL="1085850" indent="-171450">
              <a:lnSpc>
                <a:spcPct val="100000"/>
              </a:lnSpc>
              <a:spcBef>
                <a:spcPts val="0"/>
              </a:spcBef>
              <a:spcAft>
                <a:spcPts val="300"/>
              </a:spcAft>
              <a:buSzPct val="100000"/>
              <a:buFont typeface="Arial" panose="020B0604020202020204" pitchFamily="34" charset="0"/>
              <a:buChar char="▫"/>
              <a:defRPr sz="1600">
                <a:cs typeface="Arial" panose="020B0604020202020204" pitchFamily="34" charset="0"/>
              </a:defRPr>
            </a:lvl9pPr>
          </a:lstStyle>
          <a:p>
            <a:pPr>
              <a:spcBef>
                <a:spcPts val="2000"/>
              </a:spcBef>
              <a:buNone/>
            </a:pPr>
            <a:r>
              <a:rPr lang="en-US" sz="2400" b="1" dirty="0">
                <a:latin typeface="Century Gothic" panose="020B0502020202020204" pitchFamily="34" charset="0"/>
              </a:rPr>
              <a:t>Eligibility: </a:t>
            </a:r>
            <a:r>
              <a:rPr lang="en-US" sz="2400" dirty="0">
                <a:latin typeface="Century Gothic" panose="020B0502020202020204" pitchFamily="34" charset="0"/>
              </a:rPr>
              <a:t>Senior 60 and older living in DC either is a previous congregate meal client or is at nutritional risk</a:t>
            </a:r>
          </a:p>
          <a:p>
            <a:pPr>
              <a:spcBef>
                <a:spcPts val="2000"/>
              </a:spcBef>
              <a:buNone/>
            </a:pPr>
            <a:r>
              <a:rPr lang="en-US" sz="2400" b="1" dirty="0">
                <a:latin typeface="Century Gothic" panose="020B0502020202020204" pitchFamily="34" charset="0"/>
              </a:rPr>
              <a:t>Call Information &amp; Referral/Assistance: </a:t>
            </a:r>
            <a:r>
              <a:rPr lang="en-US" sz="2400" dirty="0">
                <a:latin typeface="Century Gothic" panose="020B0502020202020204" pitchFamily="34" charset="0"/>
              </a:rPr>
              <a:t>202-724-5626 or email dacl@dc.gov. Clients will then be contacted by Lead Agency.</a:t>
            </a:r>
          </a:p>
          <a:p>
            <a:pPr>
              <a:spcBef>
                <a:spcPts val="2000"/>
              </a:spcBef>
              <a:buNone/>
            </a:pPr>
            <a:r>
              <a:rPr lang="en-US" sz="2400" b="1" dirty="0">
                <a:latin typeface="Century Gothic" panose="020B0502020202020204" pitchFamily="34" charset="0"/>
              </a:rPr>
              <a:t>Emergency Clients </a:t>
            </a:r>
            <a:r>
              <a:rPr lang="en-US" sz="2400" dirty="0">
                <a:latin typeface="Century Gothic" panose="020B0502020202020204" pitchFamily="34" charset="0"/>
              </a:rPr>
              <a:t>who have limited resources and support can receive shelf stable meals within the day.</a:t>
            </a:r>
          </a:p>
          <a:p>
            <a:pPr>
              <a:spcBef>
                <a:spcPts val="2000"/>
              </a:spcBef>
              <a:buNone/>
            </a:pPr>
            <a:r>
              <a:rPr lang="en-US" sz="2400" b="1" dirty="0">
                <a:latin typeface="Century Gothic" panose="020B0502020202020204" pitchFamily="34" charset="0"/>
              </a:rPr>
              <a:t>Non-emergency clients </a:t>
            </a:r>
            <a:r>
              <a:rPr lang="en-US" sz="2400" dirty="0">
                <a:latin typeface="Century Gothic" panose="020B0502020202020204" pitchFamily="34" charset="0"/>
              </a:rPr>
              <a:t>will be added within </a:t>
            </a:r>
            <a:r>
              <a:rPr lang="en-US" sz="2400" b="1" dirty="0">
                <a:latin typeface="Century Gothic" panose="020B0502020202020204" pitchFamily="34" charset="0"/>
              </a:rPr>
              <a:t>two days </a:t>
            </a:r>
            <a:r>
              <a:rPr lang="en-US" sz="2400" dirty="0">
                <a:latin typeface="Century Gothic" panose="020B0502020202020204" pitchFamily="34" charset="0"/>
              </a:rPr>
              <a:t>of approval. DACL will try to accommodate all clients as soon as possible</a:t>
            </a:r>
          </a:p>
          <a:p>
            <a:pPr>
              <a:spcBef>
                <a:spcPts val="2000"/>
              </a:spcBef>
              <a:buNone/>
            </a:pPr>
            <a:endParaRPr lang="en-US" dirty="0"/>
          </a:p>
        </p:txBody>
      </p:sp>
    </p:spTree>
    <p:extLst>
      <p:ext uri="{BB962C8B-B14F-4D97-AF65-F5344CB8AC3E}">
        <p14:creationId xmlns:p14="http://schemas.microsoft.com/office/powerpoint/2010/main" val="41818699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ACBBD4-7DD1-4A48-A463-CAB2C3AE08D1}"/>
              </a:ext>
            </a:extLst>
          </p:cNvPr>
          <p:cNvSpPr>
            <a:spLocks noGrp="1"/>
          </p:cNvSpPr>
          <p:nvPr>
            <p:ph type="sldNum" sz="quarter" idx="12"/>
          </p:nvPr>
        </p:nvSpPr>
        <p:spPr/>
        <p:txBody>
          <a:bodyPr/>
          <a:lstStyle/>
          <a:p>
            <a:fld id="{6B62E642-CA31-46DB-BBFF-7EB03D6E18DC}" type="slidenum">
              <a:rPr lang="en-US" smtClean="0"/>
              <a:pPr/>
              <a:t>24</a:t>
            </a:fld>
            <a:endParaRPr lang="en-US" dirty="0"/>
          </a:p>
        </p:txBody>
      </p:sp>
      <p:sp>
        <p:nvSpPr>
          <p:cNvPr id="3" name="Rectangle 2">
            <a:extLst>
              <a:ext uri="{FF2B5EF4-FFF2-40B4-BE49-F238E27FC236}">
                <a16:creationId xmlns:a16="http://schemas.microsoft.com/office/drawing/2014/main" id="{DDD95C7D-D970-424A-AF49-7941E3E48140}"/>
              </a:ext>
            </a:extLst>
          </p:cNvPr>
          <p:cNvSpPr/>
          <p:nvPr/>
        </p:nvSpPr>
        <p:spPr>
          <a:xfrm>
            <a:off x="1524000" y="359141"/>
            <a:ext cx="7448550" cy="503875"/>
          </a:xfrm>
          <a:prstGeom prst="rect">
            <a:avLst/>
          </a:prstGeom>
          <a:solidFill>
            <a:srgbClr val="0070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a:extLst>
              <a:ext uri="{FF2B5EF4-FFF2-40B4-BE49-F238E27FC236}">
                <a16:creationId xmlns:a16="http://schemas.microsoft.com/office/drawing/2014/main" id="{27D56629-45A3-4AF4-99A5-D4E19FD4CCD3}"/>
              </a:ext>
            </a:extLst>
          </p:cNvPr>
          <p:cNvSpPr txBox="1"/>
          <p:nvPr/>
        </p:nvSpPr>
        <p:spPr>
          <a:xfrm>
            <a:off x="1822176" y="432690"/>
            <a:ext cx="7833999" cy="461665"/>
          </a:xfrm>
          <a:prstGeom prst="rect">
            <a:avLst/>
          </a:prstGeom>
          <a:noFill/>
        </p:spPr>
        <p:txBody>
          <a:bodyPr wrap="square" rtlCol="0">
            <a:spAutoFit/>
          </a:bodyPr>
          <a:lstStyle/>
          <a:p>
            <a:r>
              <a:rPr lang="en-US" sz="2400" b="1" dirty="0">
                <a:solidFill>
                  <a:schemeClr val="bg1">
                    <a:lumMod val="95000"/>
                  </a:schemeClr>
                </a:solidFill>
                <a:latin typeface="FuturaPT-Medium"/>
              </a:rPr>
              <a:t>DACL Nutrition Program During COVID-19 </a:t>
            </a:r>
          </a:p>
        </p:txBody>
      </p:sp>
      <p:pic>
        <p:nvPicPr>
          <p:cNvPr id="13" name="Picture 12">
            <a:extLst>
              <a:ext uri="{FF2B5EF4-FFF2-40B4-BE49-F238E27FC236}">
                <a16:creationId xmlns:a16="http://schemas.microsoft.com/office/drawing/2014/main" id="{3C90C0D7-2DDC-41EA-9F6B-6B48FD4945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15959" y="317873"/>
            <a:ext cx="1502705" cy="636227"/>
          </a:xfrm>
          <a:prstGeom prst="rect">
            <a:avLst/>
          </a:prstGeom>
        </p:spPr>
      </p:pic>
      <p:pic>
        <p:nvPicPr>
          <p:cNvPr id="10" name="Picture 9">
            <a:extLst>
              <a:ext uri="{FF2B5EF4-FFF2-40B4-BE49-F238E27FC236}">
                <a16:creationId xmlns:a16="http://schemas.microsoft.com/office/drawing/2014/main" id="{BCD299A0-8E2B-472E-9D2A-B1841372D552}"/>
              </a:ext>
            </a:extLst>
          </p:cNvPr>
          <p:cNvPicPr>
            <a:picLocks noChangeAspect="1"/>
          </p:cNvPicPr>
          <p:nvPr/>
        </p:nvPicPr>
        <p:blipFill>
          <a:blip r:embed="rId4"/>
          <a:stretch>
            <a:fillRect/>
          </a:stretch>
        </p:blipFill>
        <p:spPr>
          <a:xfrm>
            <a:off x="6432711" y="1507357"/>
            <a:ext cx="4048892" cy="1973599"/>
          </a:xfrm>
          <a:prstGeom prst="rect">
            <a:avLst/>
          </a:prstGeom>
        </p:spPr>
      </p:pic>
      <p:sp>
        <p:nvSpPr>
          <p:cNvPr id="7" name="TextBox 6">
            <a:extLst>
              <a:ext uri="{FF2B5EF4-FFF2-40B4-BE49-F238E27FC236}">
                <a16:creationId xmlns:a16="http://schemas.microsoft.com/office/drawing/2014/main" id="{C9F1A903-A803-4992-AEEF-8E67C618D609}"/>
              </a:ext>
            </a:extLst>
          </p:cNvPr>
          <p:cNvSpPr txBox="1"/>
          <p:nvPr/>
        </p:nvSpPr>
        <p:spPr>
          <a:xfrm>
            <a:off x="1822175" y="1245548"/>
            <a:ext cx="4517292" cy="5170646"/>
          </a:xfrm>
          <a:prstGeom prst="rect">
            <a:avLst/>
          </a:prstGeom>
          <a:noFill/>
        </p:spPr>
        <p:txBody>
          <a:bodyPr wrap="square" rtlCol="0">
            <a:spAutoFit/>
          </a:bodyPr>
          <a:lstStyle/>
          <a:p>
            <a:r>
              <a:rPr lang="en-US" sz="2400" b="1" dirty="0">
                <a:latin typeface="Century Gothic" panose="020B0502020202020204" pitchFamily="34" charset="0"/>
              </a:rPr>
              <a:t>Call and talk</a:t>
            </a:r>
            <a:r>
              <a:rPr lang="en-US" sz="2400" dirty="0">
                <a:latin typeface="Century Gothic" panose="020B0502020202020204" pitchFamily="34" charset="0"/>
              </a:rPr>
              <a:t>: 202-724-5626</a:t>
            </a:r>
          </a:p>
          <a:p>
            <a:endParaRPr lang="en-US" sz="2400" dirty="0">
              <a:latin typeface="Century Gothic" panose="020B0502020202020204" pitchFamily="34" charset="0"/>
            </a:endParaRPr>
          </a:p>
          <a:p>
            <a:r>
              <a:rPr lang="en-US" sz="2400" b="1" dirty="0">
                <a:latin typeface="Century Gothic" panose="020B0502020202020204" pitchFamily="34" charset="0"/>
              </a:rPr>
              <a:t>Virtual Nutrition Education </a:t>
            </a:r>
          </a:p>
          <a:p>
            <a:r>
              <a:rPr lang="en-US" sz="2400" dirty="0">
                <a:latin typeface="Century Gothic" panose="020B0502020202020204" pitchFamily="34" charset="0"/>
              </a:rPr>
              <a:t>Live Cooking Demonstrations</a:t>
            </a:r>
          </a:p>
          <a:p>
            <a:r>
              <a:rPr lang="en-US" sz="2400" dirty="0">
                <a:latin typeface="Century Gothic" panose="020B0502020202020204" pitchFamily="34" charset="0"/>
              </a:rPr>
              <a:t>Nutrition Videos</a:t>
            </a:r>
          </a:p>
          <a:p>
            <a:r>
              <a:rPr lang="en-US" sz="2400" dirty="0">
                <a:latin typeface="Century Gothic" panose="020B0502020202020204" pitchFamily="34" charset="0"/>
              </a:rPr>
              <a:t>Nutrition Discussion </a:t>
            </a:r>
          </a:p>
          <a:p>
            <a:r>
              <a:rPr lang="en-US" sz="2400" dirty="0">
                <a:latin typeface="Century Gothic" panose="020B0502020202020204" pitchFamily="34" charset="0"/>
              </a:rPr>
              <a:t>Telehealth Nutrition </a:t>
            </a:r>
          </a:p>
          <a:p>
            <a:endParaRPr lang="en-US" sz="2400" dirty="0">
              <a:latin typeface="Century Gothic" panose="020B0502020202020204" pitchFamily="34" charset="0"/>
            </a:endParaRPr>
          </a:p>
          <a:p>
            <a:r>
              <a:rPr lang="en-US" sz="2400" b="1" dirty="0">
                <a:latin typeface="Century Gothic" panose="020B0502020202020204" pitchFamily="34" charset="0"/>
              </a:rPr>
              <a:t>Website </a:t>
            </a:r>
            <a:r>
              <a:rPr lang="en-US" sz="2400" dirty="0">
                <a:latin typeface="Century Gothic" panose="020B0502020202020204" pitchFamily="34" charset="0"/>
              </a:rPr>
              <a:t>to find links and other information:</a:t>
            </a:r>
          </a:p>
          <a:p>
            <a:r>
              <a:rPr lang="en-US" sz="2400" dirty="0">
                <a:latin typeface="Century Gothic" panose="020B0502020202020204" pitchFamily="34" charset="0"/>
              </a:rPr>
              <a:t>https://www.aroundtowndc.org/locations/online-activities/</a:t>
            </a:r>
          </a:p>
          <a:p>
            <a:endParaRPr lang="en-US" dirty="0"/>
          </a:p>
        </p:txBody>
      </p:sp>
      <p:sp>
        <p:nvSpPr>
          <p:cNvPr id="4" name="Rectangle 3"/>
          <p:cNvSpPr/>
          <p:nvPr/>
        </p:nvSpPr>
        <p:spPr>
          <a:xfrm>
            <a:off x="6432711" y="4146060"/>
            <a:ext cx="4161112" cy="1938992"/>
          </a:xfrm>
          <a:prstGeom prst="rect">
            <a:avLst/>
          </a:prstGeom>
        </p:spPr>
        <p:txBody>
          <a:bodyPr wrap="square">
            <a:spAutoFit/>
          </a:bodyPr>
          <a:lstStyle/>
          <a:p>
            <a:pPr fontAlgn="base"/>
            <a:r>
              <a:rPr lang="en-US" sz="2400" b="1" dirty="0">
                <a:latin typeface="Century Gothic" panose="020B0502020202020204" pitchFamily="34" charset="0"/>
              </a:rPr>
              <a:t>District’s COVID-19 needs hotline: </a:t>
            </a:r>
            <a:r>
              <a:rPr lang="en-US" sz="2400" dirty="0">
                <a:latin typeface="Century Gothic" panose="020B0502020202020204" pitchFamily="34" charset="0"/>
              </a:rPr>
              <a:t>1-888-349-8323 or gethelp.dc.gov to have food/essential items delivered </a:t>
            </a:r>
          </a:p>
        </p:txBody>
      </p:sp>
    </p:spTree>
    <p:extLst>
      <p:ext uri="{BB962C8B-B14F-4D97-AF65-F5344CB8AC3E}">
        <p14:creationId xmlns:p14="http://schemas.microsoft.com/office/powerpoint/2010/main" val="4212759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B6C07-BB7D-3543-87AA-FAB7ED3011CB}"/>
              </a:ext>
            </a:extLst>
          </p:cNvPr>
          <p:cNvSpPr>
            <a:spLocks noGrp="1"/>
          </p:cNvSpPr>
          <p:nvPr>
            <p:ph type="ctrTitle"/>
          </p:nvPr>
        </p:nvSpPr>
        <p:spPr>
          <a:xfrm>
            <a:off x="1524000" y="800498"/>
            <a:ext cx="9144000" cy="2387600"/>
          </a:xfrm>
        </p:spPr>
        <p:txBody>
          <a:bodyPr>
            <a:normAutofit/>
          </a:bodyPr>
          <a:lstStyle/>
          <a:p>
            <a:r>
              <a:rPr lang="en-US" dirty="0">
                <a:latin typeface="Georgia" panose="02040502050405020303" pitchFamily="18" charset="0"/>
              </a:rPr>
              <a:t>Capital Area Food Bank</a:t>
            </a:r>
            <a:br>
              <a:rPr lang="en-US" dirty="0">
                <a:latin typeface="Georgia" panose="02040502050405020303" pitchFamily="18" charset="0"/>
              </a:rPr>
            </a:br>
            <a:r>
              <a:rPr lang="en-US" sz="2700" dirty="0">
                <a:latin typeface="Georgia" panose="02040502050405020303" pitchFamily="18" charset="0"/>
              </a:rPr>
              <a:t>Austin Hicks</a:t>
            </a:r>
            <a:br>
              <a:rPr lang="en-US" sz="2700" dirty="0">
                <a:latin typeface="Georgia" panose="02040502050405020303" pitchFamily="18" charset="0"/>
              </a:rPr>
            </a:br>
            <a:r>
              <a:rPr lang="en-US" sz="2700" dirty="0">
                <a:latin typeface="Georgia" panose="02040502050405020303" pitchFamily="18" charset="0"/>
              </a:rPr>
              <a:t>Marian Peele</a:t>
            </a:r>
          </a:p>
        </p:txBody>
      </p:sp>
      <p:sp>
        <p:nvSpPr>
          <p:cNvPr id="5" name="Subtitle 4">
            <a:extLst>
              <a:ext uri="{FF2B5EF4-FFF2-40B4-BE49-F238E27FC236}">
                <a16:creationId xmlns:a16="http://schemas.microsoft.com/office/drawing/2014/main" id="{818154F4-0EFE-455C-8D64-A6ACA2678ECE}"/>
              </a:ext>
            </a:extLst>
          </p:cNvPr>
          <p:cNvSpPr>
            <a:spLocks noGrp="1"/>
          </p:cNvSpPr>
          <p:nvPr>
            <p:ph type="subTitle" idx="1"/>
          </p:nvPr>
        </p:nvSpPr>
        <p:spPr/>
        <p:txBody>
          <a:bodyPr/>
          <a:lstStyle/>
          <a:p>
            <a:endParaRPr lang="en-US"/>
          </a:p>
        </p:txBody>
      </p:sp>
      <p:pic>
        <p:nvPicPr>
          <p:cNvPr id="8" name="Picture 7">
            <a:extLst>
              <a:ext uri="{FF2B5EF4-FFF2-40B4-BE49-F238E27FC236}">
                <a16:creationId xmlns:a16="http://schemas.microsoft.com/office/drawing/2014/main" id="{EADA59FA-1498-493D-8070-F6913C553C64}"/>
              </a:ext>
            </a:extLst>
          </p:cNvPr>
          <p:cNvPicPr>
            <a:picLocks noChangeAspect="1"/>
          </p:cNvPicPr>
          <p:nvPr/>
        </p:nvPicPr>
        <p:blipFill>
          <a:blip r:embed="rId2"/>
          <a:stretch>
            <a:fillRect/>
          </a:stretch>
        </p:blipFill>
        <p:spPr>
          <a:xfrm>
            <a:off x="3961212" y="3602038"/>
            <a:ext cx="4269575" cy="1655762"/>
          </a:xfrm>
          <a:prstGeom prst="rect">
            <a:avLst/>
          </a:prstGeom>
        </p:spPr>
      </p:pic>
    </p:spTree>
    <p:extLst>
      <p:ext uri="{BB962C8B-B14F-4D97-AF65-F5344CB8AC3E}">
        <p14:creationId xmlns:p14="http://schemas.microsoft.com/office/powerpoint/2010/main" val="310748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E4A950-6F99-4CFA-AD83-7F0323C6770E}"/>
              </a:ext>
            </a:extLst>
          </p:cNvPr>
          <p:cNvPicPr>
            <a:picLocks noChangeAspect="1"/>
          </p:cNvPicPr>
          <p:nvPr/>
        </p:nvPicPr>
        <p:blipFill>
          <a:blip r:embed="rId2"/>
          <a:stretch>
            <a:fillRect/>
          </a:stretch>
        </p:blipFill>
        <p:spPr>
          <a:xfrm>
            <a:off x="5995501" y="1148987"/>
            <a:ext cx="4520094" cy="4582333"/>
          </a:xfrm>
          <a:prstGeom prst="rect">
            <a:avLst/>
          </a:prstGeom>
        </p:spPr>
      </p:pic>
      <p:sp>
        <p:nvSpPr>
          <p:cNvPr id="2" name="Title 1">
            <a:extLst>
              <a:ext uri="{FF2B5EF4-FFF2-40B4-BE49-F238E27FC236}">
                <a16:creationId xmlns:a16="http://schemas.microsoft.com/office/drawing/2014/main" id="{9F875C9F-7511-40C7-A8E5-D94A12DC71AD}"/>
              </a:ext>
            </a:extLst>
          </p:cNvPr>
          <p:cNvSpPr>
            <a:spLocks noGrp="1"/>
          </p:cNvSpPr>
          <p:nvPr>
            <p:ph type="title"/>
          </p:nvPr>
        </p:nvSpPr>
        <p:spPr/>
        <p:txBody>
          <a:bodyPr/>
          <a:lstStyle/>
          <a:p>
            <a:r>
              <a:rPr lang="en-US" dirty="0"/>
              <a:t>The Capital Area Food Bank</a:t>
            </a:r>
          </a:p>
        </p:txBody>
      </p:sp>
      <p:sp>
        <p:nvSpPr>
          <p:cNvPr id="3" name="Content Placeholder 2">
            <a:extLst>
              <a:ext uri="{FF2B5EF4-FFF2-40B4-BE49-F238E27FC236}">
                <a16:creationId xmlns:a16="http://schemas.microsoft.com/office/drawing/2014/main" id="{F9970DF5-9FF3-4089-98DC-CDD11ACFCA00}"/>
              </a:ext>
            </a:extLst>
          </p:cNvPr>
          <p:cNvSpPr>
            <a:spLocks noGrp="1"/>
          </p:cNvSpPr>
          <p:nvPr>
            <p:ph idx="1"/>
          </p:nvPr>
        </p:nvSpPr>
        <p:spPr>
          <a:xfrm>
            <a:off x="1142024" y="1473411"/>
            <a:ext cx="4878753" cy="5103224"/>
          </a:xfrm>
        </p:spPr>
        <p:txBody>
          <a:bodyPr>
            <a:normAutofit fontScale="70000" lnSpcReduction="20000"/>
          </a:bodyPr>
          <a:lstStyle/>
          <a:p>
            <a:pPr lvl="0">
              <a:defRPr/>
            </a:pPr>
            <a:r>
              <a:rPr lang="en-US" dirty="0">
                <a:solidFill>
                  <a:srgbClr val="F79646"/>
                </a:solidFill>
              </a:rPr>
              <a:t>Since 1980, the Capital Area Food Bank has existed to help solve the problem of hunger in our region.</a:t>
            </a:r>
          </a:p>
          <a:p>
            <a:pPr>
              <a:defRPr/>
            </a:pPr>
            <a:r>
              <a:rPr lang="en-US" dirty="0">
                <a:solidFill>
                  <a:srgbClr val="F79646"/>
                </a:solidFill>
              </a:rPr>
              <a:t>Hunger affects every age, race, religion and zip code.</a:t>
            </a:r>
          </a:p>
          <a:p>
            <a:pPr lvl="0">
              <a:defRPr/>
            </a:pPr>
            <a:r>
              <a:rPr lang="en-US" dirty="0">
                <a:solidFill>
                  <a:srgbClr val="F79646"/>
                </a:solidFill>
              </a:rPr>
              <a:t>Pre-COVID, we were distributing over </a:t>
            </a:r>
            <a:r>
              <a:rPr lang="en-US" b="1" dirty="0">
                <a:solidFill>
                  <a:schemeClr val="accent6">
                    <a:lumMod val="75000"/>
                  </a:schemeClr>
                </a:solidFill>
              </a:rPr>
              <a:t>30 million meals </a:t>
            </a:r>
            <a:r>
              <a:rPr lang="en-US" dirty="0">
                <a:solidFill>
                  <a:srgbClr val="F79646"/>
                </a:solidFill>
              </a:rPr>
              <a:t>worth of food to almost </a:t>
            </a:r>
            <a:r>
              <a:rPr lang="en-US" b="1" dirty="0">
                <a:solidFill>
                  <a:schemeClr val="accent6">
                    <a:lumMod val="75000"/>
                  </a:schemeClr>
                </a:solidFill>
              </a:rPr>
              <a:t>400,000</a:t>
            </a:r>
            <a:r>
              <a:rPr lang="en-US" dirty="0">
                <a:solidFill>
                  <a:schemeClr val="accent6">
                    <a:lumMod val="75000"/>
                  </a:schemeClr>
                </a:solidFill>
              </a:rPr>
              <a:t> </a:t>
            </a:r>
            <a:r>
              <a:rPr lang="en-US" b="1" dirty="0">
                <a:solidFill>
                  <a:schemeClr val="accent6">
                    <a:lumMod val="75000"/>
                  </a:schemeClr>
                </a:solidFill>
              </a:rPr>
              <a:t>food insecure</a:t>
            </a:r>
            <a:r>
              <a:rPr lang="en-US" b="1" dirty="0">
                <a:solidFill>
                  <a:schemeClr val="accent2"/>
                </a:solidFill>
              </a:rPr>
              <a:t> </a:t>
            </a:r>
            <a:r>
              <a:rPr lang="en-US" dirty="0">
                <a:solidFill>
                  <a:srgbClr val="F79646"/>
                </a:solidFill>
              </a:rPr>
              <a:t>individuals each year through a network of over </a:t>
            </a:r>
            <a:r>
              <a:rPr lang="en-US" b="1" dirty="0">
                <a:solidFill>
                  <a:schemeClr val="accent6">
                    <a:lumMod val="75000"/>
                  </a:schemeClr>
                </a:solidFill>
              </a:rPr>
              <a:t>450 regional nonprofit partners</a:t>
            </a:r>
            <a:r>
              <a:rPr lang="en-US" dirty="0">
                <a:solidFill>
                  <a:srgbClr val="F79646"/>
                </a:solidFill>
              </a:rPr>
              <a:t>.</a:t>
            </a:r>
          </a:p>
          <a:p>
            <a:pPr lvl="1">
              <a:defRPr/>
            </a:pPr>
            <a:r>
              <a:rPr lang="en-US" dirty="0">
                <a:solidFill>
                  <a:sysClr val="windowText" lastClr="000000">
                    <a:lumMod val="65000"/>
                    <a:lumOff val="35000"/>
                  </a:sysClr>
                </a:solidFill>
              </a:rPr>
              <a:t>80,000 food insecure in DC</a:t>
            </a:r>
          </a:p>
          <a:p>
            <a:pPr lvl="1">
              <a:defRPr/>
            </a:pPr>
            <a:r>
              <a:rPr lang="en-US" dirty="0">
                <a:solidFill>
                  <a:sysClr val="windowText" lastClr="000000">
                    <a:lumMod val="65000"/>
                    <a:lumOff val="35000"/>
                  </a:sysClr>
                </a:solidFill>
              </a:rPr>
              <a:t>180,000 food insecure in Maryland (Montgomery + Prince George’s Counties)</a:t>
            </a:r>
          </a:p>
          <a:p>
            <a:pPr lvl="1">
              <a:defRPr/>
            </a:pPr>
            <a:r>
              <a:rPr lang="en-US" dirty="0">
                <a:solidFill>
                  <a:sysClr val="windowText" lastClr="000000">
                    <a:lumMod val="65000"/>
                    <a:lumOff val="35000"/>
                  </a:sysClr>
                </a:solidFill>
              </a:rPr>
              <a:t>120,000 food insecure in Northern Virginia</a:t>
            </a:r>
          </a:p>
          <a:p>
            <a:pPr>
              <a:defRPr/>
            </a:pPr>
            <a:r>
              <a:rPr lang="en-US" dirty="0">
                <a:solidFill>
                  <a:srgbClr val="F79646"/>
                </a:solidFill>
              </a:rPr>
              <a:t>We anticipate that </a:t>
            </a:r>
            <a:r>
              <a:rPr lang="en-US" b="1" dirty="0">
                <a:solidFill>
                  <a:srgbClr val="F79646"/>
                </a:solidFill>
              </a:rPr>
              <a:t>those numbers will rise significantly</a:t>
            </a:r>
            <a:r>
              <a:rPr lang="en-US" dirty="0">
                <a:solidFill>
                  <a:srgbClr val="F79646"/>
                </a:solidFill>
              </a:rPr>
              <a:t> given pandemic impacts on the local economy.</a:t>
            </a:r>
          </a:p>
        </p:txBody>
      </p:sp>
      <p:sp>
        <p:nvSpPr>
          <p:cNvPr id="4" name="Slide Number Placeholder 3">
            <a:extLst>
              <a:ext uri="{FF2B5EF4-FFF2-40B4-BE49-F238E27FC236}">
                <a16:creationId xmlns:a16="http://schemas.microsoft.com/office/drawing/2014/main" id="{E88EF956-5CF3-4AB1-8D51-592D0C2EA367}"/>
              </a:ext>
            </a:extLst>
          </p:cNvPr>
          <p:cNvSpPr>
            <a:spLocks noGrp="1"/>
          </p:cNvSpPr>
          <p:nvPr>
            <p:ph type="sldNum" sz="quarter" idx="12"/>
          </p:nvPr>
        </p:nvSpPr>
        <p:spPr/>
        <p:txBody>
          <a:bodyPr/>
          <a:lstStyle/>
          <a:p>
            <a:pPr algn="ctr" defTabSz="457200">
              <a:defRPr/>
            </a:pPr>
            <a:fld id="{35EF0AE7-132F-134A-B2CC-DA0B903DE908}" type="slidenum">
              <a:rPr lang="en-US">
                <a:solidFill>
                  <a:prstClr val="white">
                    <a:lumMod val="95000"/>
                  </a:prstClr>
                </a:solidFill>
                <a:latin typeface="Helvetica Light"/>
              </a:rPr>
              <a:pPr algn="ctr" defTabSz="457200">
                <a:defRPr/>
              </a:pPr>
              <a:t>26</a:t>
            </a:fld>
            <a:endParaRPr lang="en-US">
              <a:solidFill>
                <a:prstClr val="white">
                  <a:lumMod val="95000"/>
                </a:prstClr>
              </a:solidFill>
              <a:latin typeface="Helvetica Light"/>
            </a:endParaRPr>
          </a:p>
        </p:txBody>
      </p:sp>
    </p:spTree>
    <p:extLst>
      <p:ext uri="{BB962C8B-B14F-4D97-AF65-F5344CB8AC3E}">
        <p14:creationId xmlns:p14="http://schemas.microsoft.com/office/powerpoint/2010/main" val="21853057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FCA287-3295-4B69-B348-0B8971B9EE3B}"/>
              </a:ext>
            </a:extLst>
          </p:cNvPr>
          <p:cNvSpPr>
            <a:spLocks noGrp="1"/>
          </p:cNvSpPr>
          <p:nvPr>
            <p:ph type="title"/>
          </p:nvPr>
        </p:nvSpPr>
        <p:spPr/>
        <p:txBody>
          <a:bodyPr/>
          <a:lstStyle/>
          <a:p>
            <a:r>
              <a:rPr lang="en-US" dirty="0"/>
              <a:t>CAFB in the Time of COVID19</a:t>
            </a:r>
          </a:p>
        </p:txBody>
      </p:sp>
      <p:sp>
        <p:nvSpPr>
          <p:cNvPr id="3" name="Slide Number Placeholder 2">
            <a:extLst>
              <a:ext uri="{FF2B5EF4-FFF2-40B4-BE49-F238E27FC236}">
                <a16:creationId xmlns:a16="http://schemas.microsoft.com/office/drawing/2014/main" id="{58ED9BAD-1DFB-46E8-B93D-B984280CB2DE}"/>
              </a:ext>
            </a:extLst>
          </p:cNvPr>
          <p:cNvSpPr>
            <a:spLocks noGrp="1"/>
          </p:cNvSpPr>
          <p:nvPr>
            <p:ph type="sldNum" sz="quarter" idx="12"/>
          </p:nvPr>
        </p:nvSpPr>
        <p:spPr/>
        <p:txBody>
          <a:bodyPr/>
          <a:lstStyle/>
          <a:p>
            <a:fld id="{35EF0AE7-132F-134A-B2CC-DA0B903DE908}" type="slidenum">
              <a:rPr lang="en-US" smtClean="0"/>
              <a:t>27</a:t>
            </a:fld>
            <a:endParaRPr lang="en-US"/>
          </a:p>
        </p:txBody>
      </p:sp>
      <p:sp>
        <p:nvSpPr>
          <p:cNvPr id="4" name="TextBox 3">
            <a:extLst>
              <a:ext uri="{FF2B5EF4-FFF2-40B4-BE49-F238E27FC236}">
                <a16:creationId xmlns:a16="http://schemas.microsoft.com/office/drawing/2014/main" id="{5DF0562B-714C-4E8F-BC80-20A45F69F567}"/>
              </a:ext>
            </a:extLst>
          </p:cNvPr>
          <p:cNvSpPr txBox="1"/>
          <p:nvPr/>
        </p:nvSpPr>
        <p:spPr>
          <a:xfrm>
            <a:off x="1859280" y="1308154"/>
            <a:ext cx="4587240" cy="461665"/>
          </a:xfrm>
          <a:prstGeom prst="rect">
            <a:avLst/>
          </a:prstGeom>
          <a:noFill/>
        </p:spPr>
        <p:txBody>
          <a:bodyPr wrap="square" rtlCol="0">
            <a:spAutoFit/>
          </a:bodyPr>
          <a:lstStyle/>
          <a:p>
            <a:r>
              <a:rPr lang="en-US" sz="2400" dirty="0">
                <a:solidFill>
                  <a:schemeClr val="accent6">
                    <a:lumMod val="75000"/>
                  </a:schemeClr>
                </a:solidFill>
                <a:latin typeface="Helvetica" panose="020B0604020202020204" pitchFamily="34" charset="0"/>
                <a:cs typeface="Helvetica" panose="020B0604020202020204" pitchFamily="34" charset="0"/>
              </a:rPr>
              <a:t>Hunger in Our Region</a:t>
            </a:r>
          </a:p>
        </p:txBody>
      </p:sp>
      <p:sp>
        <p:nvSpPr>
          <p:cNvPr id="5" name="TextBox 4">
            <a:extLst>
              <a:ext uri="{FF2B5EF4-FFF2-40B4-BE49-F238E27FC236}">
                <a16:creationId xmlns:a16="http://schemas.microsoft.com/office/drawing/2014/main" id="{E00E09BA-16E9-4FD4-930F-96314A7260AF}"/>
              </a:ext>
            </a:extLst>
          </p:cNvPr>
          <p:cNvSpPr txBox="1"/>
          <p:nvPr/>
        </p:nvSpPr>
        <p:spPr>
          <a:xfrm>
            <a:off x="1859280" y="2856354"/>
            <a:ext cx="4587240" cy="461665"/>
          </a:xfrm>
          <a:prstGeom prst="rect">
            <a:avLst/>
          </a:prstGeom>
          <a:noFill/>
        </p:spPr>
        <p:txBody>
          <a:bodyPr wrap="square" rtlCol="0">
            <a:spAutoFit/>
          </a:bodyPr>
          <a:lstStyle/>
          <a:p>
            <a:r>
              <a:rPr lang="en-US" sz="2400" dirty="0">
                <a:solidFill>
                  <a:schemeClr val="accent6">
                    <a:lumMod val="75000"/>
                  </a:schemeClr>
                </a:solidFill>
                <a:latin typeface="Helvetica" panose="020B0604020202020204" pitchFamily="34" charset="0"/>
                <a:cs typeface="Helvetica" panose="020B0604020202020204" pitchFamily="34" charset="0"/>
              </a:rPr>
              <a:t>CAFB Operations</a:t>
            </a:r>
          </a:p>
        </p:txBody>
      </p:sp>
      <p:sp>
        <p:nvSpPr>
          <p:cNvPr id="6" name="TextBox 5">
            <a:extLst>
              <a:ext uri="{FF2B5EF4-FFF2-40B4-BE49-F238E27FC236}">
                <a16:creationId xmlns:a16="http://schemas.microsoft.com/office/drawing/2014/main" id="{D3903287-CBCF-4201-B7F5-610B74C18F1F}"/>
              </a:ext>
            </a:extLst>
          </p:cNvPr>
          <p:cNvSpPr txBox="1"/>
          <p:nvPr/>
        </p:nvSpPr>
        <p:spPr>
          <a:xfrm>
            <a:off x="1874520" y="4412832"/>
            <a:ext cx="4587240" cy="461665"/>
          </a:xfrm>
          <a:prstGeom prst="rect">
            <a:avLst/>
          </a:prstGeom>
          <a:noFill/>
        </p:spPr>
        <p:txBody>
          <a:bodyPr wrap="square" rtlCol="0">
            <a:spAutoFit/>
          </a:bodyPr>
          <a:lstStyle/>
          <a:p>
            <a:r>
              <a:rPr lang="en-US" sz="2400" dirty="0">
                <a:solidFill>
                  <a:schemeClr val="accent6">
                    <a:lumMod val="75000"/>
                  </a:schemeClr>
                </a:solidFill>
                <a:latin typeface="Helvetica" panose="020B0604020202020204" pitchFamily="34" charset="0"/>
                <a:cs typeface="Helvetica" panose="020B0604020202020204" pitchFamily="34" charset="0"/>
              </a:rPr>
              <a:t>CAFB Response</a:t>
            </a:r>
          </a:p>
        </p:txBody>
      </p:sp>
      <p:sp>
        <p:nvSpPr>
          <p:cNvPr id="7" name="Rectangle 6">
            <a:extLst>
              <a:ext uri="{FF2B5EF4-FFF2-40B4-BE49-F238E27FC236}">
                <a16:creationId xmlns:a16="http://schemas.microsoft.com/office/drawing/2014/main" id="{8E200FC3-54A0-4C8B-92B8-AC513438CEDF}"/>
              </a:ext>
            </a:extLst>
          </p:cNvPr>
          <p:cNvSpPr/>
          <p:nvPr/>
        </p:nvSpPr>
        <p:spPr>
          <a:xfrm>
            <a:off x="1874520" y="1773612"/>
            <a:ext cx="4572000" cy="923330"/>
          </a:xfrm>
          <a:prstGeom prst="rect">
            <a:avLst/>
          </a:prstGeom>
        </p:spPr>
        <p:txBody>
          <a:bodyPr>
            <a:spAutoFit/>
          </a:bodyPr>
          <a:lstStyle/>
          <a:p>
            <a:pPr lvl="1">
              <a:buFont typeface="Arial" panose="020B0604020202020204" pitchFamily="34" charset="0"/>
              <a:buChar char="•"/>
            </a:pPr>
            <a:r>
              <a:rPr lang="en-US" dirty="0"/>
              <a:t>Unemployment Claims</a:t>
            </a:r>
          </a:p>
          <a:p>
            <a:pPr lvl="1">
              <a:buFont typeface="Arial" panose="020B0604020202020204" pitchFamily="34" charset="0"/>
              <a:buChar char="•"/>
            </a:pPr>
            <a:r>
              <a:rPr lang="en-US" dirty="0"/>
              <a:t>Increase in request for emergency food</a:t>
            </a:r>
          </a:p>
          <a:p>
            <a:pPr lvl="1">
              <a:buFont typeface="Arial" panose="020B0604020202020204" pitchFamily="34" charset="0"/>
              <a:buChar char="•"/>
            </a:pPr>
            <a:r>
              <a:rPr lang="en-US" dirty="0"/>
              <a:t>Increase in calls to Hunger Lifeline</a:t>
            </a:r>
          </a:p>
        </p:txBody>
      </p:sp>
      <p:sp>
        <p:nvSpPr>
          <p:cNvPr id="8" name="Rectangle 7">
            <a:extLst>
              <a:ext uri="{FF2B5EF4-FFF2-40B4-BE49-F238E27FC236}">
                <a16:creationId xmlns:a16="http://schemas.microsoft.com/office/drawing/2014/main" id="{6ACA02F3-8CCD-4C11-86F9-ADE82369D7DD}"/>
              </a:ext>
            </a:extLst>
          </p:cNvPr>
          <p:cNvSpPr/>
          <p:nvPr/>
        </p:nvSpPr>
        <p:spPr>
          <a:xfrm>
            <a:off x="1859280" y="3235246"/>
            <a:ext cx="4572000" cy="923330"/>
          </a:xfrm>
          <a:prstGeom prst="rect">
            <a:avLst/>
          </a:prstGeom>
        </p:spPr>
        <p:txBody>
          <a:bodyPr>
            <a:spAutoFit/>
          </a:bodyPr>
          <a:lstStyle/>
          <a:p>
            <a:pPr lvl="1">
              <a:buFont typeface="Arial" panose="020B0604020202020204" pitchFamily="34" charset="0"/>
              <a:buChar char="•"/>
            </a:pPr>
            <a:r>
              <a:rPr lang="en-US" dirty="0"/>
              <a:t>Partner Agencies</a:t>
            </a:r>
          </a:p>
          <a:p>
            <a:pPr lvl="1">
              <a:buFont typeface="Arial" panose="020B0604020202020204" pitchFamily="34" charset="0"/>
              <a:buChar char="•"/>
            </a:pPr>
            <a:r>
              <a:rPr lang="en-US" dirty="0"/>
              <a:t>Decrease in Retail Donations</a:t>
            </a:r>
          </a:p>
          <a:p>
            <a:pPr lvl="1">
              <a:buFont typeface="Arial" panose="020B0604020202020204" pitchFamily="34" charset="0"/>
              <a:buChar char="•"/>
            </a:pPr>
            <a:r>
              <a:rPr lang="en-US" dirty="0"/>
              <a:t>Food Purchases</a:t>
            </a:r>
          </a:p>
        </p:txBody>
      </p:sp>
      <p:sp>
        <p:nvSpPr>
          <p:cNvPr id="9" name="Rectangle 8">
            <a:extLst>
              <a:ext uri="{FF2B5EF4-FFF2-40B4-BE49-F238E27FC236}">
                <a16:creationId xmlns:a16="http://schemas.microsoft.com/office/drawing/2014/main" id="{B4686F45-598B-4710-A508-7866BE7F7651}"/>
              </a:ext>
            </a:extLst>
          </p:cNvPr>
          <p:cNvSpPr/>
          <p:nvPr/>
        </p:nvSpPr>
        <p:spPr>
          <a:xfrm>
            <a:off x="1859280" y="4878290"/>
            <a:ext cx="4572000" cy="923330"/>
          </a:xfrm>
          <a:prstGeom prst="rect">
            <a:avLst/>
          </a:prstGeom>
        </p:spPr>
        <p:txBody>
          <a:bodyPr>
            <a:spAutoFit/>
          </a:bodyPr>
          <a:lstStyle/>
          <a:p>
            <a:pPr lvl="1">
              <a:buFont typeface="Arial" panose="020B0604020202020204" pitchFamily="34" charset="0"/>
              <a:buChar char="•"/>
            </a:pPr>
            <a:r>
              <a:rPr lang="en-US" dirty="0"/>
              <a:t>New Distribution Models</a:t>
            </a:r>
          </a:p>
          <a:p>
            <a:pPr lvl="1">
              <a:buFont typeface="Arial" panose="020B0604020202020204" pitchFamily="34" charset="0"/>
              <a:buChar char="•"/>
            </a:pPr>
            <a:r>
              <a:rPr lang="en-US" dirty="0"/>
              <a:t>Emergency Boxes</a:t>
            </a:r>
          </a:p>
          <a:p>
            <a:pPr lvl="1">
              <a:buFont typeface="Arial" panose="020B0604020202020204" pitchFamily="34" charset="0"/>
              <a:buChar char="•"/>
            </a:pPr>
            <a:r>
              <a:rPr lang="en-US" dirty="0"/>
              <a:t>Meal Sites for Kids</a:t>
            </a:r>
          </a:p>
        </p:txBody>
      </p:sp>
      <p:pic>
        <p:nvPicPr>
          <p:cNvPr id="13" name="Picture 12" descr="A truck is parked on the side of a road&#10;&#10;Description automatically generated">
            <a:extLst>
              <a:ext uri="{FF2B5EF4-FFF2-40B4-BE49-F238E27FC236}">
                <a16:creationId xmlns:a16="http://schemas.microsoft.com/office/drawing/2014/main" id="{4FCD72B2-A4FB-448D-A75B-7B9159810B02}"/>
              </a:ext>
            </a:extLst>
          </p:cNvPr>
          <p:cNvPicPr>
            <a:picLocks noChangeAspect="1"/>
          </p:cNvPicPr>
          <p:nvPr/>
        </p:nvPicPr>
        <p:blipFill>
          <a:blip r:embed="rId2"/>
          <a:stretch>
            <a:fillRect/>
          </a:stretch>
        </p:blipFill>
        <p:spPr>
          <a:xfrm>
            <a:off x="6270537" y="1888331"/>
            <a:ext cx="3940262" cy="2955196"/>
          </a:xfrm>
          <a:prstGeom prst="rect">
            <a:avLst/>
          </a:prstGeom>
          <a:ln>
            <a:noFill/>
          </a:ln>
          <a:effectLst>
            <a:softEdge rad="112500"/>
          </a:effectLst>
        </p:spPr>
      </p:pic>
    </p:spTree>
    <p:extLst>
      <p:ext uri="{BB962C8B-B14F-4D97-AF65-F5344CB8AC3E}">
        <p14:creationId xmlns:p14="http://schemas.microsoft.com/office/powerpoint/2010/main" val="30041116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F2C72-CE4E-46CC-82B2-2FF489D0EA50}"/>
              </a:ext>
            </a:extLst>
          </p:cNvPr>
          <p:cNvSpPr>
            <a:spLocks noGrp="1"/>
          </p:cNvSpPr>
          <p:nvPr>
            <p:ph type="title"/>
          </p:nvPr>
        </p:nvSpPr>
        <p:spPr/>
        <p:txBody>
          <a:bodyPr/>
          <a:lstStyle/>
          <a:p>
            <a:r>
              <a:rPr lang="en-US" dirty="0"/>
              <a:t>Grocery Plus</a:t>
            </a:r>
          </a:p>
        </p:txBody>
      </p:sp>
      <p:sp>
        <p:nvSpPr>
          <p:cNvPr id="3" name="Content Placeholder 2">
            <a:extLst>
              <a:ext uri="{FF2B5EF4-FFF2-40B4-BE49-F238E27FC236}">
                <a16:creationId xmlns:a16="http://schemas.microsoft.com/office/drawing/2014/main" id="{88CF10BD-D57D-4430-BE4C-AD15731AB9A6}"/>
              </a:ext>
            </a:extLst>
          </p:cNvPr>
          <p:cNvSpPr>
            <a:spLocks noGrp="1"/>
          </p:cNvSpPr>
          <p:nvPr>
            <p:ph idx="1"/>
          </p:nvPr>
        </p:nvSpPr>
        <p:spPr>
          <a:xfrm>
            <a:off x="5723819" y="966379"/>
            <a:ext cx="4685101" cy="4925243"/>
          </a:xfrm>
        </p:spPr>
        <p:txBody>
          <a:bodyPr>
            <a:normAutofit fontScale="92500"/>
          </a:bodyPr>
          <a:lstStyle/>
          <a:p>
            <a:r>
              <a:rPr lang="en-US" dirty="0"/>
              <a:t>Commodity Supplemental Food Program (CSFP)</a:t>
            </a:r>
          </a:p>
          <a:p>
            <a:pPr lvl="1">
              <a:buFont typeface="Arial" panose="020B0604020202020204" pitchFamily="34" charset="0"/>
              <a:buChar char="•"/>
            </a:pPr>
            <a:r>
              <a:rPr lang="en-US" dirty="0"/>
              <a:t>USDA Program</a:t>
            </a:r>
          </a:p>
          <a:p>
            <a:pPr lvl="1">
              <a:buFont typeface="Arial" panose="020B0604020202020204" pitchFamily="34" charset="0"/>
              <a:buChar char="•"/>
            </a:pPr>
            <a:r>
              <a:rPr lang="en-US" dirty="0"/>
              <a:t>DC Residents</a:t>
            </a:r>
          </a:p>
          <a:p>
            <a:pPr lvl="1">
              <a:buFont typeface="Arial" panose="020B0604020202020204" pitchFamily="34" charset="0"/>
              <a:buChar char="•"/>
            </a:pPr>
            <a:r>
              <a:rPr lang="en-US" dirty="0"/>
              <a:t>60 and over</a:t>
            </a:r>
          </a:p>
          <a:p>
            <a:pPr lvl="1">
              <a:buFont typeface="Arial" panose="020B0604020202020204" pitchFamily="34" charset="0"/>
              <a:buChar char="•"/>
            </a:pPr>
            <a:r>
              <a:rPr lang="en-US" dirty="0"/>
              <a:t>130% of poverty</a:t>
            </a:r>
          </a:p>
          <a:p>
            <a:pPr lvl="1">
              <a:buFont typeface="Arial" panose="020B0604020202020204" pitchFamily="34" charset="0"/>
              <a:buChar char="•"/>
            </a:pPr>
            <a:endParaRPr lang="en-US" dirty="0"/>
          </a:p>
          <a:p>
            <a:pPr marL="457200" lvl="1" indent="0">
              <a:buNone/>
            </a:pPr>
            <a:endParaRPr lang="en-US" dirty="0"/>
          </a:p>
          <a:p>
            <a:r>
              <a:rPr lang="en-US" dirty="0"/>
              <a:t>Senior Farmer’s Market Nutrition Program (SFMNP)</a:t>
            </a:r>
          </a:p>
          <a:p>
            <a:pPr lvl="1"/>
            <a:r>
              <a:rPr lang="en-US" dirty="0"/>
              <a:t>Provide low-income seniors with access to locally grown fruits, vegetables, honey and herbs.</a:t>
            </a:r>
          </a:p>
          <a:p>
            <a:pPr marL="0" indent="0">
              <a:buNone/>
            </a:pPr>
            <a:endParaRPr lang="en-US" dirty="0"/>
          </a:p>
        </p:txBody>
      </p:sp>
      <p:sp>
        <p:nvSpPr>
          <p:cNvPr id="4" name="Slide Number Placeholder 3">
            <a:extLst>
              <a:ext uri="{FF2B5EF4-FFF2-40B4-BE49-F238E27FC236}">
                <a16:creationId xmlns:a16="http://schemas.microsoft.com/office/drawing/2014/main" id="{C82EE30B-A357-4225-B35D-34A3B04F697A}"/>
              </a:ext>
            </a:extLst>
          </p:cNvPr>
          <p:cNvSpPr>
            <a:spLocks noGrp="1"/>
          </p:cNvSpPr>
          <p:nvPr>
            <p:ph type="sldNum" sz="quarter" idx="12"/>
          </p:nvPr>
        </p:nvSpPr>
        <p:spPr/>
        <p:txBody>
          <a:bodyPr/>
          <a:lstStyle/>
          <a:p>
            <a:fld id="{35EF0AE7-132F-134A-B2CC-DA0B903DE908}" type="slidenum">
              <a:rPr lang="en-US" smtClean="0"/>
              <a:t>28</a:t>
            </a:fld>
            <a:endParaRPr lang="en-US"/>
          </a:p>
        </p:txBody>
      </p:sp>
      <p:pic>
        <p:nvPicPr>
          <p:cNvPr id="6" name="Picture 5" descr="A person sitting on a table&#10;&#10;Description automatically generated">
            <a:extLst>
              <a:ext uri="{FF2B5EF4-FFF2-40B4-BE49-F238E27FC236}">
                <a16:creationId xmlns:a16="http://schemas.microsoft.com/office/drawing/2014/main" id="{6E537719-5BA4-42F1-B7A7-80A0B0B9901A}"/>
              </a:ext>
            </a:extLst>
          </p:cNvPr>
          <p:cNvPicPr>
            <a:picLocks noChangeAspect="1"/>
          </p:cNvPicPr>
          <p:nvPr/>
        </p:nvPicPr>
        <p:blipFill>
          <a:blip r:embed="rId2"/>
          <a:stretch>
            <a:fillRect/>
          </a:stretch>
        </p:blipFill>
        <p:spPr>
          <a:xfrm>
            <a:off x="1922643" y="1237687"/>
            <a:ext cx="3543300" cy="2362200"/>
          </a:xfrm>
          <a:prstGeom prst="rect">
            <a:avLst/>
          </a:prstGeom>
          <a:ln>
            <a:noFill/>
          </a:ln>
          <a:effectLst>
            <a:softEdge rad="112500"/>
          </a:effectLst>
        </p:spPr>
      </p:pic>
      <p:pic>
        <p:nvPicPr>
          <p:cNvPr id="7" name="Picture 6">
            <a:extLst>
              <a:ext uri="{FF2B5EF4-FFF2-40B4-BE49-F238E27FC236}">
                <a16:creationId xmlns:a16="http://schemas.microsoft.com/office/drawing/2014/main" id="{AF2C3AA0-B821-4056-B726-A2B3198CF3F1}"/>
              </a:ext>
            </a:extLst>
          </p:cNvPr>
          <p:cNvPicPr>
            <a:picLocks noChangeAspect="1"/>
          </p:cNvPicPr>
          <p:nvPr/>
        </p:nvPicPr>
        <p:blipFill>
          <a:blip r:embed="rId3"/>
          <a:stretch>
            <a:fillRect/>
          </a:stretch>
        </p:blipFill>
        <p:spPr>
          <a:xfrm>
            <a:off x="2222719" y="3599887"/>
            <a:ext cx="2826745" cy="2606380"/>
          </a:xfrm>
          <a:prstGeom prst="rect">
            <a:avLst/>
          </a:prstGeom>
          <a:ln>
            <a:noFill/>
          </a:ln>
          <a:effectLst>
            <a:softEdge rad="112500"/>
          </a:effectLst>
        </p:spPr>
      </p:pic>
    </p:spTree>
    <p:extLst>
      <p:ext uri="{BB962C8B-B14F-4D97-AF65-F5344CB8AC3E}">
        <p14:creationId xmlns:p14="http://schemas.microsoft.com/office/powerpoint/2010/main" val="2597396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BB6C07-BB7D-3543-87AA-FAB7ED3011CB}"/>
              </a:ext>
            </a:extLst>
          </p:cNvPr>
          <p:cNvSpPr>
            <a:spLocks noGrp="1"/>
          </p:cNvSpPr>
          <p:nvPr>
            <p:ph type="ctrTitle"/>
          </p:nvPr>
        </p:nvSpPr>
        <p:spPr>
          <a:xfrm>
            <a:off x="1523999" y="48330"/>
            <a:ext cx="9144000" cy="2387600"/>
          </a:xfrm>
        </p:spPr>
        <p:txBody>
          <a:bodyPr/>
          <a:lstStyle/>
          <a:p>
            <a:r>
              <a:rPr lang="en-US" dirty="0">
                <a:latin typeface="Georgia" panose="02040502050405020303" pitchFamily="18" charset="0"/>
              </a:rPr>
              <a:t>D.C. Food Policy Council</a:t>
            </a:r>
          </a:p>
        </p:txBody>
      </p:sp>
      <p:sp>
        <p:nvSpPr>
          <p:cNvPr id="3" name="Subtitle 2">
            <a:extLst>
              <a:ext uri="{FF2B5EF4-FFF2-40B4-BE49-F238E27FC236}">
                <a16:creationId xmlns:a16="http://schemas.microsoft.com/office/drawing/2014/main" id="{7DAC93EA-A2BE-7E4D-BE6F-9751CBD5B64F}"/>
              </a:ext>
            </a:extLst>
          </p:cNvPr>
          <p:cNvSpPr>
            <a:spLocks noGrp="1"/>
          </p:cNvSpPr>
          <p:nvPr>
            <p:ph type="subTitle" idx="1"/>
          </p:nvPr>
        </p:nvSpPr>
        <p:spPr>
          <a:xfrm>
            <a:off x="1523999" y="2766309"/>
            <a:ext cx="9144000" cy="1655762"/>
          </a:xfrm>
        </p:spPr>
        <p:txBody>
          <a:bodyPr/>
          <a:lstStyle/>
          <a:p>
            <a:r>
              <a:rPr lang="en-US" dirty="0">
                <a:latin typeface="Georgia" panose="02040502050405020303" pitchFamily="18" charset="0"/>
              </a:rPr>
              <a:t>Food Access Programs for Seniors</a:t>
            </a:r>
          </a:p>
          <a:p>
            <a:r>
              <a:rPr lang="en-US" dirty="0">
                <a:latin typeface="Georgia" panose="02040502050405020303" pitchFamily="18" charset="0"/>
              </a:rPr>
              <a:t>Tariq Sheriff, MPH</a:t>
            </a:r>
          </a:p>
          <a:p>
            <a:r>
              <a:rPr lang="en-US" dirty="0">
                <a:latin typeface="Georgia" panose="02040502050405020303" pitchFamily="18" charset="0"/>
              </a:rPr>
              <a:t>Food Policy Analyst, D.C. Office of Planning</a:t>
            </a:r>
          </a:p>
        </p:txBody>
      </p:sp>
      <p:pic>
        <p:nvPicPr>
          <p:cNvPr id="7" name="Google Shape;119;p18" descr="A close up of a sign&#10;&#10;Description automatically generated">
            <a:extLst>
              <a:ext uri="{FF2B5EF4-FFF2-40B4-BE49-F238E27FC236}">
                <a16:creationId xmlns:a16="http://schemas.microsoft.com/office/drawing/2014/main" id="{6822FFD1-7D47-489D-9B9B-9D131F170CBA}"/>
              </a:ext>
            </a:extLst>
          </p:cNvPr>
          <p:cNvPicPr preferRelativeResize="0"/>
          <p:nvPr/>
        </p:nvPicPr>
        <p:blipFill>
          <a:blip r:embed="rId2">
            <a:alphaModFix/>
          </a:blip>
          <a:stretch>
            <a:fillRect/>
          </a:stretch>
        </p:blipFill>
        <p:spPr>
          <a:xfrm>
            <a:off x="4479576" y="4422071"/>
            <a:ext cx="3232847" cy="1951757"/>
          </a:xfrm>
          <a:prstGeom prst="rect">
            <a:avLst/>
          </a:prstGeom>
          <a:noFill/>
          <a:ln>
            <a:noFill/>
          </a:ln>
        </p:spPr>
      </p:pic>
    </p:spTree>
    <p:extLst>
      <p:ext uri="{BB962C8B-B14F-4D97-AF65-F5344CB8AC3E}">
        <p14:creationId xmlns:p14="http://schemas.microsoft.com/office/powerpoint/2010/main" val="38386571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94783-CA0B-1343-A41D-3370EED43AD4}"/>
              </a:ext>
            </a:extLst>
          </p:cNvPr>
          <p:cNvSpPr>
            <a:spLocks noGrp="1"/>
          </p:cNvSpPr>
          <p:nvPr>
            <p:ph type="title"/>
          </p:nvPr>
        </p:nvSpPr>
        <p:spPr/>
        <p:txBody>
          <a:bodyPr/>
          <a:lstStyle/>
          <a:p>
            <a:r>
              <a:rPr lang="en-US" dirty="0">
                <a:solidFill>
                  <a:srgbClr val="210575"/>
                </a:solidFill>
                <a:latin typeface="Georgia" panose="02040502050405020303" pitchFamily="18" charset="0"/>
              </a:rPr>
              <a:t>First of all, thank you! </a:t>
            </a:r>
          </a:p>
        </p:txBody>
      </p:sp>
      <p:sp>
        <p:nvSpPr>
          <p:cNvPr id="3" name="Content Placeholder 2">
            <a:extLst>
              <a:ext uri="{FF2B5EF4-FFF2-40B4-BE49-F238E27FC236}">
                <a16:creationId xmlns:a16="http://schemas.microsoft.com/office/drawing/2014/main" id="{3077B2F7-EA2A-8447-AA46-414867F4DCDB}"/>
              </a:ext>
            </a:extLst>
          </p:cNvPr>
          <p:cNvSpPr>
            <a:spLocks noGrp="1"/>
          </p:cNvSpPr>
          <p:nvPr>
            <p:ph idx="1"/>
          </p:nvPr>
        </p:nvSpPr>
        <p:spPr/>
        <p:txBody>
          <a:bodyPr/>
          <a:lstStyle/>
          <a:p>
            <a:pPr marL="457200" lvl="0" indent="-342900">
              <a:spcBef>
                <a:spcPts val="800"/>
              </a:spcBef>
              <a:buClr>
                <a:srgbClr val="000000"/>
              </a:buClr>
              <a:buSzPts val="1800"/>
              <a:buChar char="●"/>
            </a:pPr>
            <a:r>
              <a:rPr lang="en-US" dirty="0">
                <a:solidFill>
                  <a:srgbClr val="000000"/>
                </a:solidFill>
                <a:latin typeface="Georgia" panose="02040502050405020303" pitchFamily="18" charset="0"/>
              </a:rPr>
              <a:t>Thank you for all that you have been doing to support older adults during COVID-19. </a:t>
            </a:r>
          </a:p>
          <a:p>
            <a:pPr marL="457200" lvl="0" indent="-342900">
              <a:spcBef>
                <a:spcPts val="800"/>
              </a:spcBef>
              <a:buClr>
                <a:srgbClr val="000000"/>
              </a:buClr>
              <a:buSzPts val="1800"/>
              <a:buChar char="●"/>
            </a:pPr>
            <a:r>
              <a:rPr lang="en-US" dirty="0">
                <a:solidFill>
                  <a:srgbClr val="000000"/>
                </a:solidFill>
                <a:latin typeface="Georgia" panose="02040502050405020303" pitchFamily="18" charset="0"/>
              </a:rPr>
              <a:t>You play an important role in getting information to seniors and helping spread information about these programs. </a:t>
            </a:r>
          </a:p>
          <a:p>
            <a:pPr marL="457200" lvl="0" indent="-342900">
              <a:spcBef>
                <a:spcPts val="800"/>
              </a:spcBef>
              <a:buClr>
                <a:srgbClr val="000000"/>
              </a:buClr>
              <a:buSzPts val="1800"/>
              <a:buChar char="●"/>
            </a:pPr>
            <a:r>
              <a:rPr lang="en-US" dirty="0">
                <a:solidFill>
                  <a:srgbClr val="000000"/>
                </a:solidFill>
                <a:latin typeface="Georgia" panose="02040502050405020303" pitchFamily="18" charset="0"/>
              </a:rPr>
              <a:t>We know that the need for food and other support has increased during this public health emergency, and your work will continue to be critical to supporting seniors moving forward. </a:t>
            </a:r>
          </a:p>
        </p:txBody>
      </p:sp>
      <p:pic>
        <p:nvPicPr>
          <p:cNvPr id="4" name="Picture 3">
            <a:extLst>
              <a:ext uri="{FF2B5EF4-FFF2-40B4-BE49-F238E27FC236}">
                <a16:creationId xmlns:a16="http://schemas.microsoft.com/office/drawing/2014/main" id="{91FEAA9F-F801-AB46-8CBF-42AC0BB43F9C}"/>
              </a:ext>
            </a:extLst>
          </p:cNvPr>
          <p:cNvPicPr>
            <a:picLocks noChangeAspect="1"/>
          </p:cNvPicPr>
          <p:nvPr/>
        </p:nvPicPr>
        <p:blipFill>
          <a:blip r:embed="rId2"/>
          <a:stretch>
            <a:fillRect/>
          </a:stretch>
        </p:blipFill>
        <p:spPr>
          <a:xfrm>
            <a:off x="10469737" y="5591908"/>
            <a:ext cx="1595584" cy="1088182"/>
          </a:xfrm>
          <a:prstGeom prst="rect">
            <a:avLst/>
          </a:prstGeom>
        </p:spPr>
      </p:pic>
      <p:sp>
        <p:nvSpPr>
          <p:cNvPr id="5" name="Footer Placeholder 4">
            <a:extLst>
              <a:ext uri="{FF2B5EF4-FFF2-40B4-BE49-F238E27FC236}">
                <a16:creationId xmlns:a16="http://schemas.microsoft.com/office/drawing/2014/main" id="{DFAE075D-65DD-E34E-8130-3D1173E67984}"/>
              </a:ext>
            </a:extLst>
          </p:cNvPr>
          <p:cNvSpPr>
            <a:spLocks noGrp="1"/>
          </p:cNvSpPr>
          <p:nvPr>
            <p:ph type="ftr" sz="quarter" idx="11"/>
          </p:nvPr>
        </p:nvSpPr>
        <p:spPr/>
        <p:txBody>
          <a:bodyPr/>
          <a:lstStyle/>
          <a:p>
            <a:r>
              <a:rPr lang="en-US" dirty="0" err="1">
                <a:solidFill>
                  <a:srgbClr val="210575"/>
                </a:solidFill>
                <a:latin typeface="Georgia" panose="02040502050405020303" pitchFamily="18" charset="0"/>
              </a:rPr>
              <a:t>www.dchunger.org</a:t>
            </a:r>
            <a:r>
              <a:rPr lang="en-US" dirty="0">
                <a:solidFill>
                  <a:srgbClr val="210575"/>
                </a:solidFill>
                <a:latin typeface="Georgia" panose="02040502050405020303" pitchFamily="18" charset="0"/>
              </a:rPr>
              <a:t> - (202) 640-1088 - </a:t>
            </a:r>
            <a:r>
              <a:rPr lang="en-US" dirty="0" err="1">
                <a:solidFill>
                  <a:srgbClr val="210575"/>
                </a:solidFill>
                <a:latin typeface="Georgia" panose="02040502050405020303" pitchFamily="18" charset="0"/>
              </a:rPr>
              <a:t>info@dchunger.org</a:t>
            </a:r>
            <a:endParaRPr lang="en-US" dirty="0">
              <a:solidFill>
                <a:srgbClr val="210575"/>
              </a:solidFill>
              <a:latin typeface="Georgia" panose="02040502050405020303" pitchFamily="18" charset="0"/>
            </a:endParaRPr>
          </a:p>
        </p:txBody>
      </p:sp>
    </p:spTree>
    <p:extLst>
      <p:ext uri="{BB962C8B-B14F-4D97-AF65-F5344CB8AC3E}">
        <p14:creationId xmlns:p14="http://schemas.microsoft.com/office/powerpoint/2010/main" val="12202836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24" name="Rectangle 123">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7518345"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Google Shape;117;p18"/>
          <p:cNvSpPr txBox="1">
            <a:spLocks noGrp="1"/>
          </p:cNvSpPr>
          <p:nvPr>
            <p:ph type="title"/>
          </p:nvPr>
        </p:nvSpPr>
        <p:spPr>
          <a:xfrm>
            <a:off x="7774377" y="637125"/>
            <a:ext cx="3802276" cy="5256371"/>
          </a:xfrm>
          <a:prstGeom prst="rect">
            <a:avLst/>
          </a:prstGeom>
        </p:spPr>
        <p:txBody>
          <a:bodyPr spcFirstLastPara="1" vert="horz" lIns="91440" tIns="45720" rIns="91440" bIns="45720" rtlCol="0" anchor="ctr" anchorCtr="0">
            <a:normAutofit/>
          </a:bodyPr>
          <a:lstStyle/>
          <a:p>
            <a:pPr>
              <a:spcBef>
                <a:spcPct val="0"/>
              </a:spcBef>
            </a:pPr>
            <a:r>
              <a:rPr lang="en-US" sz="4800" kern="1200">
                <a:solidFill>
                  <a:schemeClr val="bg1"/>
                </a:solidFill>
                <a:latin typeface="+mj-lt"/>
                <a:ea typeface="+mj-ea"/>
                <a:cs typeface="+mj-cs"/>
              </a:rPr>
              <a:t>Other District food resources during COVID-19</a:t>
            </a:r>
          </a:p>
          <a:p>
            <a:pPr>
              <a:spcBef>
                <a:spcPct val="0"/>
              </a:spcBef>
            </a:pPr>
            <a:endParaRPr lang="en-US" sz="4800" kern="1200">
              <a:solidFill>
                <a:schemeClr val="bg1"/>
              </a:solidFill>
              <a:latin typeface="+mj-lt"/>
              <a:ea typeface="+mj-ea"/>
              <a:cs typeface="+mj-cs"/>
            </a:endParaRPr>
          </a:p>
          <a:p>
            <a:pPr>
              <a:spcBef>
                <a:spcPct val="0"/>
              </a:spcBef>
            </a:pPr>
            <a:endParaRPr lang="en-US" sz="4800" kern="1200">
              <a:solidFill>
                <a:schemeClr val="bg1"/>
              </a:solidFill>
              <a:latin typeface="+mj-lt"/>
              <a:ea typeface="+mj-ea"/>
              <a:cs typeface="+mj-cs"/>
            </a:endParaRPr>
          </a:p>
        </p:txBody>
      </p:sp>
      <p:pic>
        <p:nvPicPr>
          <p:cNvPr id="119" name="Google Shape;119;p18" descr="A close up of a sign&#10;&#10;Description automatically generated"/>
          <p:cNvPicPr preferRelativeResize="0"/>
          <p:nvPr/>
        </p:nvPicPr>
        <p:blipFill>
          <a:blip r:embed="rId3">
            <a:alphaModFix/>
          </a:blip>
          <a:stretch>
            <a:fillRect/>
          </a:stretch>
        </p:blipFill>
        <p:spPr>
          <a:xfrm>
            <a:off x="10172800" y="0"/>
            <a:ext cx="2019200" cy="1181233"/>
          </a:xfrm>
          <a:prstGeom prst="rect">
            <a:avLst/>
          </a:prstGeom>
          <a:noFill/>
          <a:ln>
            <a:noFill/>
          </a:ln>
        </p:spPr>
      </p:pic>
      <p:graphicFrame>
        <p:nvGraphicFramePr>
          <p:cNvPr id="2" name="Diagram 1">
            <a:extLst>
              <a:ext uri="{FF2B5EF4-FFF2-40B4-BE49-F238E27FC236}">
                <a16:creationId xmlns:a16="http://schemas.microsoft.com/office/drawing/2014/main" id="{1E808611-4710-49E9-AAA9-B9C2DE7CEC3A}"/>
              </a:ext>
            </a:extLst>
          </p:cNvPr>
          <p:cNvGraphicFramePr/>
          <p:nvPr>
            <p:extLst/>
          </p:nvPr>
        </p:nvGraphicFramePr>
        <p:xfrm>
          <a:off x="438912" y="303591"/>
          <a:ext cx="6588691" cy="589674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451254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9C3263-0E79-40A7-BAB6-92F309048C72}"/>
              </a:ext>
            </a:extLst>
          </p:cNvPr>
          <p:cNvGrpSpPr/>
          <p:nvPr/>
        </p:nvGrpSpPr>
        <p:grpSpPr>
          <a:xfrm>
            <a:off x="551296" y="1709524"/>
            <a:ext cx="1926151" cy="352796"/>
            <a:chOff x="0" y="-303680"/>
            <a:chExt cx="1926151" cy="352796"/>
          </a:xfrm>
          <a:solidFill>
            <a:schemeClr val="bg2"/>
          </a:solidFill>
        </p:grpSpPr>
        <p:sp>
          <p:nvSpPr>
            <p:cNvPr id="6" name="Rectangle 5">
              <a:extLst>
                <a:ext uri="{FF2B5EF4-FFF2-40B4-BE49-F238E27FC236}">
                  <a16:creationId xmlns:a16="http://schemas.microsoft.com/office/drawing/2014/main" id="{A7FA423D-31EE-4DAF-B4E7-3FCF6E40C661}"/>
                </a:ext>
              </a:extLst>
            </p:cNvPr>
            <p:cNvSpPr/>
            <p:nvPr/>
          </p:nvSpPr>
          <p:spPr>
            <a:xfrm>
              <a:off x="0" y="-303680"/>
              <a:ext cx="1926151" cy="352796"/>
            </a:xfrm>
            <a:prstGeom prst="rect">
              <a:avLst/>
            </a:prstGeom>
            <a:grpFill/>
            <a:ln>
              <a:solidFill>
                <a:schemeClr val="accent1"/>
              </a:solidFill>
            </a:ln>
          </p:spPr>
          <p:style>
            <a:lnRef idx="2">
              <a:schemeClr val="accent1"/>
            </a:lnRef>
            <a:fillRef idx="1">
              <a:schemeClr val="lt1"/>
            </a:fillRef>
            <a:effectRef idx="0">
              <a:schemeClr val="accent1"/>
            </a:effectRef>
            <a:fontRef idx="minor">
              <a:schemeClr val="dk1"/>
            </a:fontRef>
          </p:style>
        </p:sp>
        <p:sp>
          <p:nvSpPr>
            <p:cNvPr id="7" name="TextBox 6">
              <a:extLst>
                <a:ext uri="{FF2B5EF4-FFF2-40B4-BE49-F238E27FC236}">
                  <a16:creationId xmlns:a16="http://schemas.microsoft.com/office/drawing/2014/main" id="{F79A40F4-7CCD-4E94-B732-FF75ED074198}"/>
                </a:ext>
              </a:extLst>
            </p:cNvPr>
            <p:cNvSpPr txBox="1"/>
            <p:nvPr/>
          </p:nvSpPr>
          <p:spPr>
            <a:xfrm>
              <a:off x="0" y="-303680"/>
              <a:ext cx="1926151" cy="352796"/>
            </a:xfrm>
            <a:prstGeom prst="rect">
              <a:avLst/>
            </a:prstGeom>
            <a:grpFill/>
            <a:ln>
              <a:solidFill>
                <a:schemeClr val="accent1"/>
              </a:solidFill>
            </a:ln>
          </p:spPr>
          <p:style>
            <a:lnRef idx="2">
              <a:schemeClr val="accent1"/>
            </a:lnRef>
            <a:fillRef idx="1">
              <a:schemeClr val="lt1"/>
            </a:fillRef>
            <a:effectRef idx="0">
              <a:schemeClr val="accent1"/>
            </a:effectRef>
            <a:fontRef idx="minor">
              <a:schemeClr val="dk1"/>
            </a:fontRef>
          </p:style>
          <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Roboto" panose="02000000000000000000" pitchFamily="2" charset="0"/>
                  <a:ea typeface="Roboto" panose="02000000000000000000" pitchFamily="2" charset="0"/>
                  <a:cs typeface="Roboto" panose="02000000000000000000" pitchFamily="2" charset="0"/>
                </a:rPr>
                <a:t>Monday</a:t>
              </a:r>
            </a:p>
          </p:txBody>
        </p:sp>
      </p:grpSp>
      <p:grpSp>
        <p:nvGrpSpPr>
          <p:cNvPr id="8" name="Group 7">
            <a:extLst>
              <a:ext uri="{FF2B5EF4-FFF2-40B4-BE49-F238E27FC236}">
                <a16:creationId xmlns:a16="http://schemas.microsoft.com/office/drawing/2014/main" id="{A97D8C90-416A-459A-A9B4-EEFD277DA476}"/>
              </a:ext>
            </a:extLst>
          </p:cNvPr>
          <p:cNvGrpSpPr/>
          <p:nvPr/>
        </p:nvGrpSpPr>
        <p:grpSpPr>
          <a:xfrm>
            <a:off x="558897" y="2073413"/>
            <a:ext cx="1926151" cy="4345181"/>
            <a:chOff x="0" y="-26452"/>
            <a:chExt cx="1926151" cy="4345181"/>
          </a:xfrm>
          <a:solidFill>
            <a:schemeClr val="bg2"/>
          </a:solidFill>
        </p:grpSpPr>
        <p:sp>
          <p:nvSpPr>
            <p:cNvPr id="9" name="Rectangle 8">
              <a:extLst>
                <a:ext uri="{FF2B5EF4-FFF2-40B4-BE49-F238E27FC236}">
                  <a16:creationId xmlns:a16="http://schemas.microsoft.com/office/drawing/2014/main" id="{646C49BC-8211-43F0-B792-3615E33DA4A7}"/>
                </a:ext>
              </a:extLst>
            </p:cNvPr>
            <p:cNvSpPr/>
            <p:nvPr/>
          </p:nvSpPr>
          <p:spPr>
            <a:xfrm>
              <a:off x="0" y="-26452"/>
              <a:ext cx="1926151" cy="4345181"/>
            </a:xfrm>
            <a:prstGeom prst="rect">
              <a:avLst/>
            </a:prstGeom>
            <a:grpFill/>
            <a:ln>
              <a:solidFill>
                <a:schemeClr val="accent1"/>
              </a:solidFill>
            </a:ln>
          </p:spPr>
          <p:style>
            <a:lnRef idx="2">
              <a:schemeClr val="accent1"/>
            </a:lnRef>
            <a:fillRef idx="1">
              <a:schemeClr val="lt1"/>
            </a:fillRef>
            <a:effectRef idx="0">
              <a:schemeClr val="accent1"/>
            </a:effectRef>
            <a:fontRef idx="minor">
              <a:schemeClr val="dk1"/>
            </a:fontRef>
          </p:style>
        </p:sp>
        <p:sp>
          <p:nvSpPr>
            <p:cNvPr id="10" name="TextBox 9">
              <a:extLst>
                <a:ext uri="{FF2B5EF4-FFF2-40B4-BE49-F238E27FC236}">
                  <a16:creationId xmlns:a16="http://schemas.microsoft.com/office/drawing/2014/main" id="{03D9B4AD-3817-4B8D-A4C8-7FAE331A322F}"/>
                </a:ext>
              </a:extLst>
            </p:cNvPr>
            <p:cNvSpPr txBox="1"/>
            <p:nvPr/>
          </p:nvSpPr>
          <p:spPr>
            <a:xfrm>
              <a:off x="0" y="-26452"/>
              <a:ext cx="1926151" cy="4345181"/>
            </a:xfrm>
            <a:prstGeom prst="rect">
              <a:avLst/>
            </a:prstGeom>
            <a:grpFill/>
            <a:ln>
              <a:solidFill>
                <a:schemeClr val="accent1"/>
              </a:solidFill>
            </a:ln>
          </p:spPr>
          <p:style>
            <a:lnRef idx="2">
              <a:schemeClr val="accent1"/>
            </a:lnRef>
            <a:fillRef idx="1">
              <a:schemeClr val="lt1"/>
            </a:fillRef>
            <a:effectRef idx="0">
              <a:schemeClr val="accent1"/>
            </a:effectRef>
            <a:fontRef idx="minor">
              <a:schemeClr val="dk1"/>
            </a:fontRef>
          </p:style>
          <p:txBody>
            <a:bodyPr spcFirstLastPara="0" vert="horz" wrap="square" lIns="112014" tIns="112014" rIns="149352" bIns="168021" numCol="1" spcCol="1270" anchor="t" anchorCtr="0">
              <a:noAutofit/>
            </a:bodyPr>
            <a:lstStyle/>
            <a:p>
              <a:pPr marL="228600" lvl="1" indent="-228600" algn="ctr" defTabSz="933450">
                <a:lnSpc>
                  <a:spcPct val="90000"/>
                </a:lnSpc>
                <a:spcBef>
                  <a:spcPct val="0"/>
                </a:spcBef>
                <a:spcAft>
                  <a:spcPct val="15000"/>
                </a:spcAft>
                <a:buNone/>
              </a:pPr>
              <a:r>
                <a:rPr lang="en-US" sz="2100" b="1" kern="1200" dirty="0">
                  <a:latin typeface="Roboto" panose="02000000000000000000" pitchFamily="2" charset="0"/>
                  <a:ea typeface="Roboto" panose="02000000000000000000" pitchFamily="2" charset="0"/>
                  <a:cs typeface="Roboto" panose="02000000000000000000" pitchFamily="2" charset="0"/>
                </a:rPr>
                <a:t>  Brookland Middle School   </a:t>
              </a:r>
              <a:r>
                <a:rPr lang="en-US" sz="2100" b="0" kern="1200" dirty="0">
                  <a:latin typeface="Roboto" panose="02000000000000000000" pitchFamily="2" charset="0"/>
                  <a:ea typeface="Roboto" panose="02000000000000000000" pitchFamily="2" charset="0"/>
                  <a:cs typeface="Roboto" panose="02000000000000000000" pitchFamily="2" charset="0"/>
                </a:rPr>
                <a:t>(Ward 5) </a:t>
              </a:r>
            </a:p>
            <a:p>
              <a:pPr marL="228600" lvl="1" indent="-228600" algn="ctr" defTabSz="933450">
                <a:lnSpc>
                  <a:spcPct val="90000"/>
                </a:lnSpc>
                <a:spcBef>
                  <a:spcPct val="0"/>
                </a:spcBef>
                <a:spcAft>
                  <a:spcPct val="15000"/>
                </a:spcAft>
                <a:buNone/>
              </a:pPr>
              <a:endParaRPr lang="en-US" sz="2100" b="0" kern="1200" dirty="0">
                <a:latin typeface="Roboto" panose="02000000000000000000" pitchFamily="2" charset="0"/>
                <a:ea typeface="Roboto" panose="02000000000000000000" pitchFamily="2" charset="0"/>
                <a:cs typeface="Roboto" panose="02000000000000000000" pitchFamily="2" charset="0"/>
              </a:endParaRPr>
            </a:p>
            <a:p>
              <a:pPr marL="228600" lvl="1" indent="-228600" algn="ctr" defTabSz="933450">
                <a:lnSpc>
                  <a:spcPct val="90000"/>
                </a:lnSpc>
                <a:spcBef>
                  <a:spcPct val="0"/>
                </a:spcBef>
                <a:spcAft>
                  <a:spcPct val="15000"/>
                </a:spcAft>
                <a:buNone/>
              </a:pPr>
              <a:r>
                <a:rPr lang="en-US" sz="2100" b="1" kern="1200" dirty="0">
                  <a:latin typeface="Roboto" panose="02000000000000000000" pitchFamily="2" charset="0"/>
                  <a:ea typeface="Roboto" panose="02000000000000000000" pitchFamily="2" charset="0"/>
                  <a:cs typeface="Roboto" panose="02000000000000000000" pitchFamily="2" charset="0"/>
                </a:rPr>
                <a:t>  Eastern Senior High School </a:t>
              </a:r>
              <a:r>
                <a:rPr lang="en-US" sz="2100" b="0" kern="1200" dirty="0">
                  <a:latin typeface="Roboto" panose="02000000000000000000" pitchFamily="2" charset="0"/>
                  <a:ea typeface="Roboto" panose="02000000000000000000" pitchFamily="2" charset="0"/>
                  <a:cs typeface="Roboto" panose="02000000000000000000" pitchFamily="2" charset="0"/>
                </a:rPr>
                <a:t>(Ward 6) </a:t>
              </a:r>
            </a:p>
          </p:txBody>
        </p:sp>
      </p:grpSp>
      <p:grpSp>
        <p:nvGrpSpPr>
          <p:cNvPr id="14" name="Group 13">
            <a:extLst>
              <a:ext uri="{FF2B5EF4-FFF2-40B4-BE49-F238E27FC236}">
                <a16:creationId xmlns:a16="http://schemas.microsoft.com/office/drawing/2014/main" id="{66E1160A-CC53-46DF-8116-953DE7ED819C}"/>
              </a:ext>
            </a:extLst>
          </p:cNvPr>
          <p:cNvGrpSpPr/>
          <p:nvPr/>
        </p:nvGrpSpPr>
        <p:grpSpPr>
          <a:xfrm>
            <a:off x="2711629" y="2067272"/>
            <a:ext cx="2142051" cy="4329400"/>
            <a:chOff x="2120922" y="10498"/>
            <a:chExt cx="2142051" cy="4329400"/>
          </a:xfrm>
          <a:solidFill>
            <a:schemeClr val="bg2"/>
          </a:solidFill>
        </p:grpSpPr>
        <p:sp>
          <p:nvSpPr>
            <p:cNvPr id="15" name="Rectangle 14">
              <a:extLst>
                <a:ext uri="{FF2B5EF4-FFF2-40B4-BE49-F238E27FC236}">
                  <a16:creationId xmlns:a16="http://schemas.microsoft.com/office/drawing/2014/main" id="{6CB4B698-B462-4F76-BD55-BE0B25ED493F}"/>
                </a:ext>
              </a:extLst>
            </p:cNvPr>
            <p:cNvSpPr/>
            <p:nvPr/>
          </p:nvSpPr>
          <p:spPr>
            <a:xfrm>
              <a:off x="2120922" y="10498"/>
              <a:ext cx="2142051" cy="4329400"/>
            </a:xfrm>
            <a:prstGeom prst="rect">
              <a:avLst/>
            </a:prstGeom>
            <a:grpFill/>
            <a:ln>
              <a:solidFill>
                <a:schemeClr val="accent1"/>
              </a:solidFill>
            </a:ln>
          </p:spPr>
          <p:style>
            <a:lnRef idx="2">
              <a:schemeClr val="accent1"/>
            </a:lnRef>
            <a:fillRef idx="1">
              <a:schemeClr val="lt1"/>
            </a:fillRef>
            <a:effectRef idx="0">
              <a:schemeClr val="accent1"/>
            </a:effectRef>
            <a:fontRef idx="minor">
              <a:schemeClr val="dk1"/>
            </a:fontRef>
          </p:style>
        </p:sp>
        <p:sp>
          <p:nvSpPr>
            <p:cNvPr id="16" name="TextBox 15">
              <a:extLst>
                <a:ext uri="{FF2B5EF4-FFF2-40B4-BE49-F238E27FC236}">
                  <a16:creationId xmlns:a16="http://schemas.microsoft.com/office/drawing/2014/main" id="{0295B39C-4740-4FF6-B750-0F224EFD89CC}"/>
                </a:ext>
              </a:extLst>
            </p:cNvPr>
            <p:cNvSpPr txBox="1"/>
            <p:nvPr/>
          </p:nvSpPr>
          <p:spPr>
            <a:xfrm>
              <a:off x="2120922" y="10498"/>
              <a:ext cx="2142051" cy="4329400"/>
            </a:xfrm>
            <a:prstGeom prst="rect">
              <a:avLst/>
            </a:prstGeom>
            <a:grpFill/>
            <a:ln>
              <a:solidFill>
                <a:schemeClr val="accent1"/>
              </a:solidFill>
            </a:ln>
          </p:spPr>
          <p:style>
            <a:lnRef idx="2">
              <a:schemeClr val="accent1"/>
            </a:lnRef>
            <a:fillRef idx="1">
              <a:schemeClr val="lt1"/>
            </a:fillRef>
            <a:effectRef idx="0">
              <a:schemeClr val="accent1"/>
            </a:effectRef>
            <a:fontRef idx="minor">
              <a:schemeClr val="dk1"/>
            </a:fontRef>
          </p:style>
          <p:txBody>
            <a:bodyPr spcFirstLastPara="0" vert="horz" wrap="square" lIns="112014" tIns="112014" rIns="149352" bIns="168021" numCol="1" spcCol="1270" anchor="t" anchorCtr="0">
              <a:noAutofit/>
            </a:bodyPr>
            <a:lstStyle/>
            <a:p>
              <a:pPr marL="228600" lvl="1" indent="-228600" algn="ctr" defTabSz="933450">
                <a:lnSpc>
                  <a:spcPct val="90000"/>
                </a:lnSpc>
                <a:spcBef>
                  <a:spcPct val="0"/>
                </a:spcBef>
                <a:spcAft>
                  <a:spcPct val="15000"/>
                </a:spcAft>
                <a:buNone/>
              </a:pPr>
              <a:r>
                <a:rPr lang="en-US" sz="2100" b="1" kern="1200" dirty="0">
                  <a:latin typeface="Roboto" panose="02000000000000000000" pitchFamily="2" charset="0"/>
                  <a:ea typeface="Roboto" panose="02000000000000000000" pitchFamily="2" charset="0"/>
                  <a:cs typeface="Roboto" panose="02000000000000000000" pitchFamily="2" charset="0"/>
                </a:rPr>
                <a:t>  Kelly Miller School    </a:t>
              </a:r>
              <a:r>
                <a:rPr lang="en-US" sz="2100" kern="1200" dirty="0">
                  <a:latin typeface="Roboto" panose="02000000000000000000" pitchFamily="2" charset="0"/>
                  <a:ea typeface="Roboto" panose="02000000000000000000" pitchFamily="2" charset="0"/>
                  <a:cs typeface="Roboto" panose="02000000000000000000" pitchFamily="2" charset="0"/>
                </a:rPr>
                <a:t>(Ward 7) </a:t>
              </a:r>
            </a:p>
            <a:p>
              <a:pPr marL="228600" lvl="1" indent="-228600" algn="ctr" defTabSz="933450">
                <a:lnSpc>
                  <a:spcPct val="90000"/>
                </a:lnSpc>
                <a:spcBef>
                  <a:spcPct val="0"/>
                </a:spcBef>
                <a:spcAft>
                  <a:spcPct val="15000"/>
                </a:spcAft>
                <a:buNone/>
              </a:pPr>
              <a:r>
                <a:rPr lang="en-US" sz="2100" kern="1200" dirty="0">
                  <a:latin typeface="Roboto" panose="02000000000000000000" pitchFamily="2" charset="0"/>
                  <a:ea typeface="Roboto" panose="02000000000000000000" pitchFamily="2" charset="0"/>
                  <a:cs typeface="Roboto" panose="02000000000000000000" pitchFamily="2" charset="0"/>
                </a:rPr>
                <a:t>  </a:t>
              </a:r>
            </a:p>
            <a:p>
              <a:pPr marL="228600" lvl="1" indent="-228600" algn="ctr" defTabSz="933450">
                <a:lnSpc>
                  <a:spcPct val="90000"/>
                </a:lnSpc>
                <a:spcBef>
                  <a:spcPct val="0"/>
                </a:spcBef>
                <a:spcAft>
                  <a:spcPct val="15000"/>
                </a:spcAft>
                <a:buNone/>
              </a:pPr>
              <a:r>
                <a:rPr lang="en-US" sz="2100" b="1" kern="1200" dirty="0">
                  <a:latin typeface="Roboto" panose="02000000000000000000" pitchFamily="2" charset="0"/>
                  <a:ea typeface="Roboto" panose="02000000000000000000" pitchFamily="2" charset="0"/>
                  <a:cs typeface="Roboto" panose="02000000000000000000" pitchFamily="2" charset="0"/>
                </a:rPr>
                <a:t>  Stanton Elementary School   </a:t>
              </a:r>
              <a:r>
                <a:rPr lang="en-US" sz="2100" b="0" kern="1200" dirty="0">
                  <a:latin typeface="Roboto" panose="02000000000000000000" pitchFamily="2" charset="0"/>
                  <a:ea typeface="Roboto" panose="02000000000000000000" pitchFamily="2" charset="0"/>
                  <a:cs typeface="Roboto" panose="02000000000000000000" pitchFamily="2" charset="0"/>
                </a:rPr>
                <a:t>(</a:t>
              </a:r>
              <a:r>
                <a:rPr lang="en-US" sz="2100" kern="1200" dirty="0">
                  <a:latin typeface="Roboto" panose="02000000000000000000" pitchFamily="2" charset="0"/>
                  <a:ea typeface="Roboto" panose="02000000000000000000" pitchFamily="2" charset="0"/>
                  <a:cs typeface="Roboto" panose="02000000000000000000" pitchFamily="2" charset="0"/>
                </a:rPr>
                <a:t>Ward 8) </a:t>
              </a:r>
            </a:p>
            <a:p>
              <a:pPr marL="228600" lvl="1" indent="-228600" algn="ctr" defTabSz="933450">
                <a:lnSpc>
                  <a:spcPct val="90000"/>
                </a:lnSpc>
                <a:spcBef>
                  <a:spcPct val="0"/>
                </a:spcBef>
                <a:spcAft>
                  <a:spcPct val="15000"/>
                </a:spcAft>
                <a:buNone/>
              </a:pPr>
              <a:endParaRPr lang="en-US" sz="2100" kern="1200" dirty="0">
                <a:latin typeface="Roboto" panose="02000000000000000000" pitchFamily="2" charset="0"/>
                <a:ea typeface="Roboto" panose="02000000000000000000" pitchFamily="2" charset="0"/>
                <a:cs typeface="Roboto" panose="02000000000000000000" pitchFamily="2" charset="0"/>
              </a:endParaRPr>
            </a:p>
            <a:p>
              <a:pPr marL="228600" lvl="1" indent="-228600" algn="ctr" defTabSz="933450">
                <a:lnSpc>
                  <a:spcPct val="90000"/>
                </a:lnSpc>
                <a:spcBef>
                  <a:spcPct val="0"/>
                </a:spcBef>
                <a:spcAft>
                  <a:spcPct val="15000"/>
                </a:spcAft>
                <a:buNone/>
              </a:pPr>
              <a:r>
                <a:rPr lang="en-US" sz="2100" b="1" kern="1200" dirty="0">
                  <a:latin typeface="Roboto" panose="02000000000000000000" pitchFamily="2" charset="0"/>
                  <a:ea typeface="Roboto" panose="02000000000000000000" pitchFamily="2" charset="0"/>
                  <a:cs typeface="Roboto" panose="02000000000000000000" pitchFamily="2" charset="0"/>
                </a:rPr>
                <a:t>  Columbia Heights Education Campus  </a:t>
              </a:r>
              <a:r>
                <a:rPr lang="en-US" sz="2100" kern="1200" dirty="0">
                  <a:latin typeface="Roboto" panose="02000000000000000000" pitchFamily="2" charset="0"/>
                  <a:ea typeface="Roboto" panose="02000000000000000000" pitchFamily="2" charset="0"/>
                  <a:cs typeface="Roboto" panose="02000000000000000000" pitchFamily="2" charset="0"/>
                </a:rPr>
                <a:t>(Ward 1)</a:t>
              </a:r>
            </a:p>
          </p:txBody>
        </p:sp>
      </p:grpSp>
      <p:grpSp>
        <p:nvGrpSpPr>
          <p:cNvPr id="20" name="Group 19">
            <a:extLst>
              <a:ext uri="{FF2B5EF4-FFF2-40B4-BE49-F238E27FC236}">
                <a16:creationId xmlns:a16="http://schemas.microsoft.com/office/drawing/2014/main" id="{09F0B958-F167-4D14-BED4-053DCF15AC7A}"/>
              </a:ext>
            </a:extLst>
          </p:cNvPr>
          <p:cNvGrpSpPr/>
          <p:nvPr/>
        </p:nvGrpSpPr>
        <p:grpSpPr>
          <a:xfrm>
            <a:off x="5080261" y="2065226"/>
            <a:ext cx="2074978" cy="4329400"/>
            <a:chOff x="4484019" y="10498"/>
            <a:chExt cx="2074978" cy="4329400"/>
          </a:xfrm>
          <a:solidFill>
            <a:schemeClr val="bg2"/>
          </a:solidFill>
        </p:grpSpPr>
        <p:sp>
          <p:nvSpPr>
            <p:cNvPr id="21" name="Rectangle 20">
              <a:extLst>
                <a:ext uri="{FF2B5EF4-FFF2-40B4-BE49-F238E27FC236}">
                  <a16:creationId xmlns:a16="http://schemas.microsoft.com/office/drawing/2014/main" id="{65DBD329-7BC7-4E72-BBF1-3861653596DB}"/>
                </a:ext>
              </a:extLst>
            </p:cNvPr>
            <p:cNvSpPr/>
            <p:nvPr/>
          </p:nvSpPr>
          <p:spPr>
            <a:xfrm>
              <a:off x="4484019" y="10498"/>
              <a:ext cx="2074978" cy="4329400"/>
            </a:xfrm>
            <a:prstGeom prst="rect">
              <a:avLst/>
            </a:prstGeom>
            <a:grpFill/>
            <a:ln>
              <a:solidFill>
                <a:schemeClr val="accent1"/>
              </a:solidFill>
            </a:ln>
          </p:spPr>
          <p:style>
            <a:lnRef idx="2">
              <a:schemeClr val="accent1"/>
            </a:lnRef>
            <a:fillRef idx="1">
              <a:schemeClr val="lt1"/>
            </a:fillRef>
            <a:effectRef idx="0">
              <a:schemeClr val="accent1"/>
            </a:effectRef>
            <a:fontRef idx="minor">
              <a:schemeClr val="dk1"/>
            </a:fontRef>
          </p:style>
        </p:sp>
        <p:sp>
          <p:nvSpPr>
            <p:cNvPr id="22" name="TextBox 21">
              <a:extLst>
                <a:ext uri="{FF2B5EF4-FFF2-40B4-BE49-F238E27FC236}">
                  <a16:creationId xmlns:a16="http://schemas.microsoft.com/office/drawing/2014/main" id="{64310ED6-9C81-40DC-B872-B67B0D667EC2}"/>
                </a:ext>
              </a:extLst>
            </p:cNvPr>
            <p:cNvSpPr txBox="1"/>
            <p:nvPr/>
          </p:nvSpPr>
          <p:spPr>
            <a:xfrm>
              <a:off x="4484019" y="10498"/>
              <a:ext cx="2074978" cy="4329400"/>
            </a:xfrm>
            <a:prstGeom prst="rect">
              <a:avLst/>
            </a:prstGeom>
            <a:grpFill/>
            <a:ln>
              <a:solidFill>
                <a:schemeClr val="accent1"/>
              </a:solidFill>
            </a:ln>
          </p:spPr>
          <p:style>
            <a:lnRef idx="2">
              <a:schemeClr val="accent1"/>
            </a:lnRef>
            <a:fillRef idx="1">
              <a:schemeClr val="lt1"/>
            </a:fillRef>
            <a:effectRef idx="0">
              <a:schemeClr val="accent1"/>
            </a:effectRef>
            <a:fontRef idx="minor">
              <a:schemeClr val="dk1"/>
            </a:fontRef>
          </p:style>
          <p:txBody>
            <a:bodyPr spcFirstLastPara="0" vert="horz" wrap="square" lIns="112014" tIns="112014" rIns="149352" bIns="168021" numCol="1" spcCol="1270" anchor="t" anchorCtr="0">
              <a:noAutofit/>
            </a:bodyPr>
            <a:lstStyle/>
            <a:p>
              <a:pPr marL="228600" lvl="1" indent="-228600" algn="ctr" defTabSz="933450">
                <a:lnSpc>
                  <a:spcPct val="90000"/>
                </a:lnSpc>
                <a:spcBef>
                  <a:spcPct val="0"/>
                </a:spcBef>
                <a:spcAft>
                  <a:spcPct val="15000"/>
                </a:spcAft>
                <a:buNone/>
              </a:pPr>
              <a:r>
                <a:rPr lang="en-US" sz="2100" b="1" kern="1200" dirty="0">
                  <a:latin typeface="Roboto" panose="02000000000000000000" pitchFamily="2" charset="0"/>
                  <a:ea typeface="Roboto" panose="02000000000000000000" pitchFamily="2" charset="0"/>
                  <a:cs typeface="Roboto" panose="02000000000000000000" pitchFamily="2" charset="0"/>
                </a:rPr>
                <a:t>Coolidge/ Wells                             </a:t>
              </a:r>
              <a:r>
                <a:rPr lang="en-US" sz="2100" b="0" kern="1200" dirty="0">
                  <a:latin typeface="Roboto" panose="02000000000000000000" pitchFamily="2" charset="0"/>
                  <a:ea typeface="Roboto" panose="02000000000000000000" pitchFamily="2" charset="0"/>
                  <a:cs typeface="Roboto" panose="02000000000000000000" pitchFamily="2" charset="0"/>
                </a:rPr>
                <a:t>(</a:t>
              </a:r>
              <a:r>
                <a:rPr lang="en-US" sz="2100" kern="1200" dirty="0">
                  <a:latin typeface="Roboto" panose="02000000000000000000" pitchFamily="2" charset="0"/>
                  <a:ea typeface="Roboto" panose="02000000000000000000" pitchFamily="2" charset="0"/>
                  <a:cs typeface="Roboto" panose="02000000000000000000" pitchFamily="2" charset="0"/>
                </a:rPr>
                <a:t>Ward 4)</a:t>
              </a:r>
            </a:p>
            <a:p>
              <a:pPr marL="228600" lvl="1" indent="-228600" algn="ctr" defTabSz="933450">
                <a:lnSpc>
                  <a:spcPct val="90000"/>
                </a:lnSpc>
                <a:spcBef>
                  <a:spcPct val="0"/>
                </a:spcBef>
                <a:spcAft>
                  <a:spcPct val="15000"/>
                </a:spcAft>
                <a:buNone/>
              </a:pPr>
              <a:r>
                <a:rPr lang="en-US" sz="2100" kern="1200" dirty="0">
                  <a:latin typeface="Roboto" panose="02000000000000000000" pitchFamily="2" charset="0"/>
                  <a:ea typeface="Roboto" panose="02000000000000000000" pitchFamily="2" charset="0"/>
                  <a:cs typeface="Roboto" panose="02000000000000000000" pitchFamily="2" charset="0"/>
                </a:rPr>
                <a:t>  </a:t>
              </a:r>
            </a:p>
            <a:p>
              <a:pPr marL="228600" lvl="1" indent="-228600" algn="ctr" defTabSz="933450">
                <a:lnSpc>
                  <a:spcPct val="90000"/>
                </a:lnSpc>
                <a:spcBef>
                  <a:spcPct val="0"/>
                </a:spcBef>
                <a:spcAft>
                  <a:spcPct val="15000"/>
                </a:spcAft>
                <a:buNone/>
              </a:pPr>
              <a:r>
                <a:rPr lang="en-US" sz="2100" b="1" kern="1200" dirty="0">
                  <a:latin typeface="Roboto" panose="02000000000000000000" pitchFamily="2" charset="0"/>
                  <a:ea typeface="Roboto" panose="02000000000000000000" pitchFamily="2" charset="0"/>
                  <a:cs typeface="Roboto" panose="02000000000000000000" pitchFamily="2" charset="0"/>
                </a:rPr>
                <a:t>  Woodson High School   </a:t>
              </a:r>
              <a:r>
                <a:rPr lang="en-US" sz="2100" kern="1200" dirty="0">
                  <a:latin typeface="Roboto" panose="02000000000000000000" pitchFamily="2" charset="0"/>
                  <a:ea typeface="Roboto" panose="02000000000000000000" pitchFamily="2" charset="0"/>
                  <a:cs typeface="Roboto" panose="02000000000000000000" pitchFamily="2" charset="0"/>
                </a:rPr>
                <a:t>(Ward 7)</a:t>
              </a:r>
            </a:p>
            <a:p>
              <a:pPr marL="228600" lvl="1" indent="-228600" algn="ctr" defTabSz="933450">
                <a:lnSpc>
                  <a:spcPct val="90000"/>
                </a:lnSpc>
                <a:spcBef>
                  <a:spcPct val="0"/>
                </a:spcBef>
                <a:spcAft>
                  <a:spcPct val="15000"/>
                </a:spcAft>
                <a:buNone/>
              </a:pPr>
              <a:endParaRPr lang="en-US" sz="2100" kern="1200" dirty="0">
                <a:latin typeface="Roboto" panose="02000000000000000000" pitchFamily="2" charset="0"/>
                <a:ea typeface="Roboto" panose="02000000000000000000" pitchFamily="2" charset="0"/>
                <a:cs typeface="Roboto" panose="02000000000000000000" pitchFamily="2" charset="0"/>
              </a:endParaRPr>
            </a:p>
            <a:p>
              <a:pPr marL="228600" lvl="1" indent="-228600" algn="ctr" defTabSz="933450">
                <a:lnSpc>
                  <a:spcPct val="90000"/>
                </a:lnSpc>
                <a:spcBef>
                  <a:spcPct val="0"/>
                </a:spcBef>
                <a:spcAft>
                  <a:spcPct val="15000"/>
                </a:spcAft>
                <a:buNone/>
              </a:pPr>
              <a:r>
                <a:rPr lang="en-US" sz="2100" b="1" kern="1200" dirty="0">
                  <a:latin typeface="Roboto" panose="02000000000000000000" pitchFamily="2" charset="0"/>
                  <a:ea typeface="Roboto" panose="02000000000000000000" pitchFamily="2" charset="0"/>
                  <a:cs typeface="Roboto" panose="02000000000000000000" pitchFamily="2" charset="0"/>
                </a:rPr>
                <a:t>  Turner Elementary School   </a:t>
              </a:r>
              <a:r>
                <a:rPr lang="en-US" sz="2100" kern="1200" dirty="0">
                  <a:latin typeface="Roboto" panose="02000000000000000000" pitchFamily="2" charset="0"/>
                  <a:ea typeface="Roboto" panose="02000000000000000000" pitchFamily="2" charset="0"/>
                  <a:cs typeface="Roboto" panose="02000000000000000000" pitchFamily="2" charset="0"/>
                </a:rPr>
                <a:t>(Ward 8) </a:t>
              </a:r>
            </a:p>
          </p:txBody>
        </p:sp>
      </p:grpSp>
      <p:grpSp>
        <p:nvGrpSpPr>
          <p:cNvPr id="26" name="Group 25">
            <a:extLst>
              <a:ext uri="{FF2B5EF4-FFF2-40B4-BE49-F238E27FC236}">
                <a16:creationId xmlns:a16="http://schemas.microsoft.com/office/drawing/2014/main" id="{305097D5-62A9-4550-8E74-A6AC9BE1469A}"/>
              </a:ext>
            </a:extLst>
          </p:cNvPr>
          <p:cNvGrpSpPr/>
          <p:nvPr/>
        </p:nvGrpSpPr>
        <p:grpSpPr>
          <a:xfrm>
            <a:off x="7376286" y="2081304"/>
            <a:ext cx="1987429" cy="4329400"/>
            <a:chOff x="6793935" y="49282"/>
            <a:chExt cx="1987429" cy="4329400"/>
          </a:xfrm>
          <a:solidFill>
            <a:schemeClr val="bg2"/>
          </a:solidFill>
        </p:grpSpPr>
        <p:sp>
          <p:nvSpPr>
            <p:cNvPr id="27" name="Rectangle 26">
              <a:extLst>
                <a:ext uri="{FF2B5EF4-FFF2-40B4-BE49-F238E27FC236}">
                  <a16:creationId xmlns:a16="http://schemas.microsoft.com/office/drawing/2014/main" id="{1F78C923-3E66-43E8-8B11-8D4017C7FBE8}"/>
                </a:ext>
              </a:extLst>
            </p:cNvPr>
            <p:cNvSpPr/>
            <p:nvPr/>
          </p:nvSpPr>
          <p:spPr>
            <a:xfrm>
              <a:off x="6793935" y="49282"/>
              <a:ext cx="1987429" cy="4329400"/>
            </a:xfrm>
            <a:prstGeom prst="rect">
              <a:avLst/>
            </a:prstGeom>
            <a:grpFill/>
            <a:ln>
              <a:solidFill>
                <a:schemeClr val="accent1"/>
              </a:solidFill>
            </a:ln>
          </p:spPr>
          <p:style>
            <a:lnRef idx="2">
              <a:schemeClr val="accent1"/>
            </a:lnRef>
            <a:fillRef idx="1">
              <a:schemeClr val="lt1"/>
            </a:fillRef>
            <a:effectRef idx="0">
              <a:schemeClr val="accent1"/>
            </a:effectRef>
            <a:fontRef idx="minor">
              <a:schemeClr val="dk1"/>
            </a:fontRef>
          </p:style>
        </p:sp>
        <p:sp>
          <p:nvSpPr>
            <p:cNvPr id="28" name="TextBox 27">
              <a:extLst>
                <a:ext uri="{FF2B5EF4-FFF2-40B4-BE49-F238E27FC236}">
                  <a16:creationId xmlns:a16="http://schemas.microsoft.com/office/drawing/2014/main" id="{EA0B1A13-7502-4937-A675-2E2D72463A6E}"/>
                </a:ext>
              </a:extLst>
            </p:cNvPr>
            <p:cNvSpPr txBox="1"/>
            <p:nvPr/>
          </p:nvSpPr>
          <p:spPr>
            <a:xfrm>
              <a:off x="6793935" y="49282"/>
              <a:ext cx="1987429" cy="4329400"/>
            </a:xfrm>
            <a:prstGeom prst="rect">
              <a:avLst/>
            </a:prstGeom>
            <a:grpFill/>
            <a:ln>
              <a:solidFill>
                <a:schemeClr val="accent1"/>
              </a:solidFill>
            </a:ln>
          </p:spPr>
          <p:style>
            <a:lnRef idx="2">
              <a:schemeClr val="accent1"/>
            </a:lnRef>
            <a:fillRef idx="1">
              <a:schemeClr val="lt1"/>
            </a:fillRef>
            <a:effectRef idx="0">
              <a:schemeClr val="accent1"/>
            </a:effectRef>
            <a:fontRef idx="minor">
              <a:schemeClr val="dk1"/>
            </a:fontRef>
          </p:style>
          <p:txBody>
            <a:bodyPr spcFirstLastPara="0" vert="horz" wrap="square" lIns="112014" tIns="112014" rIns="149352" bIns="168021" numCol="1" spcCol="1270" anchor="t" anchorCtr="0">
              <a:noAutofit/>
            </a:bodyPr>
            <a:lstStyle/>
            <a:p>
              <a:pPr marL="228600" lvl="1" indent="-228600" algn="ctr" defTabSz="933450">
                <a:lnSpc>
                  <a:spcPct val="90000"/>
                </a:lnSpc>
                <a:spcBef>
                  <a:spcPct val="0"/>
                </a:spcBef>
                <a:spcAft>
                  <a:spcPct val="15000"/>
                </a:spcAft>
                <a:buNone/>
              </a:pPr>
              <a:r>
                <a:rPr lang="en-US" sz="2100" b="1" kern="1200" dirty="0">
                  <a:latin typeface="Roboto" panose="02000000000000000000" pitchFamily="2" charset="0"/>
                  <a:ea typeface="Roboto" panose="02000000000000000000" pitchFamily="2" charset="0"/>
                  <a:cs typeface="Roboto" panose="02000000000000000000" pitchFamily="2" charset="0"/>
                </a:rPr>
                <a:t>  Anacostia High School </a:t>
              </a:r>
              <a:r>
                <a:rPr lang="en-US" sz="2100" kern="1200" dirty="0">
                  <a:latin typeface="Roboto" panose="02000000000000000000" pitchFamily="2" charset="0"/>
                  <a:ea typeface="Roboto" panose="02000000000000000000" pitchFamily="2" charset="0"/>
                  <a:cs typeface="Roboto" panose="02000000000000000000" pitchFamily="2" charset="0"/>
                </a:rPr>
                <a:t>(Ward 8) </a:t>
              </a:r>
            </a:p>
            <a:p>
              <a:pPr marL="228600" lvl="1" indent="-228600" algn="ctr" defTabSz="933450">
                <a:lnSpc>
                  <a:spcPct val="90000"/>
                </a:lnSpc>
                <a:spcBef>
                  <a:spcPct val="0"/>
                </a:spcBef>
                <a:spcAft>
                  <a:spcPct val="15000"/>
                </a:spcAft>
                <a:buNone/>
              </a:pPr>
              <a:r>
                <a:rPr lang="en-US" sz="2100" kern="1200" dirty="0">
                  <a:latin typeface="Roboto" panose="02000000000000000000" pitchFamily="2" charset="0"/>
                  <a:ea typeface="Roboto" panose="02000000000000000000" pitchFamily="2" charset="0"/>
                  <a:cs typeface="Roboto" panose="02000000000000000000" pitchFamily="2" charset="0"/>
                </a:rPr>
                <a:t> </a:t>
              </a:r>
            </a:p>
            <a:p>
              <a:pPr marL="228600" lvl="1" indent="-228600" algn="ctr" defTabSz="933450">
                <a:lnSpc>
                  <a:spcPct val="90000"/>
                </a:lnSpc>
                <a:spcBef>
                  <a:spcPct val="0"/>
                </a:spcBef>
                <a:spcAft>
                  <a:spcPct val="15000"/>
                </a:spcAft>
                <a:buNone/>
              </a:pPr>
              <a:r>
                <a:rPr lang="en-US" sz="2100" b="1" kern="1200" dirty="0">
                  <a:latin typeface="Roboto" panose="02000000000000000000" pitchFamily="2" charset="0"/>
                  <a:ea typeface="Roboto" panose="02000000000000000000" pitchFamily="2" charset="0"/>
                  <a:cs typeface="Roboto" panose="02000000000000000000" pitchFamily="2" charset="0"/>
                </a:rPr>
                <a:t> Kimball Elementary School  </a:t>
              </a:r>
              <a:r>
                <a:rPr lang="en-US" sz="2100" kern="1200" dirty="0">
                  <a:latin typeface="Roboto" panose="02000000000000000000" pitchFamily="2" charset="0"/>
                  <a:ea typeface="Roboto" panose="02000000000000000000" pitchFamily="2" charset="0"/>
                  <a:cs typeface="Roboto" panose="02000000000000000000" pitchFamily="2" charset="0"/>
                </a:rPr>
                <a:t>(Ward 7)</a:t>
              </a:r>
            </a:p>
            <a:p>
              <a:pPr marL="228600" lvl="1" indent="-228600" algn="ctr" defTabSz="933450">
                <a:lnSpc>
                  <a:spcPct val="90000"/>
                </a:lnSpc>
                <a:spcBef>
                  <a:spcPct val="0"/>
                </a:spcBef>
                <a:spcAft>
                  <a:spcPct val="15000"/>
                </a:spcAft>
                <a:buNone/>
              </a:pPr>
              <a:endParaRPr lang="en-US" sz="2100" kern="1200" dirty="0">
                <a:latin typeface="Roboto" panose="02000000000000000000" pitchFamily="2" charset="0"/>
                <a:ea typeface="Roboto" panose="02000000000000000000" pitchFamily="2" charset="0"/>
                <a:cs typeface="Roboto" panose="02000000000000000000" pitchFamily="2" charset="0"/>
              </a:endParaRPr>
            </a:p>
            <a:p>
              <a:pPr marL="228600" lvl="1" indent="-228600" algn="ctr" defTabSz="933450">
                <a:lnSpc>
                  <a:spcPct val="90000"/>
                </a:lnSpc>
                <a:spcBef>
                  <a:spcPct val="0"/>
                </a:spcBef>
                <a:spcAft>
                  <a:spcPct val="15000"/>
                </a:spcAft>
                <a:buNone/>
              </a:pPr>
              <a:r>
                <a:rPr lang="en-US" sz="2100" b="1" kern="1200" dirty="0">
                  <a:latin typeface="Roboto" panose="02000000000000000000" pitchFamily="2" charset="0"/>
                  <a:ea typeface="Roboto" panose="02000000000000000000" pitchFamily="2" charset="0"/>
                  <a:cs typeface="Roboto" panose="02000000000000000000" pitchFamily="2" charset="0"/>
                </a:rPr>
                <a:t>   Bard High School </a:t>
              </a:r>
              <a:r>
                <a:rPr lang="en-US" sz="2100" kern="1200" dirty="0">
                  <a:latin typeface="Roboto" panose="02000000000000000000" pitchFamily="2" charset="0"/>
                  <a:ea typeface="Roboto" panose="02000000000000000000" pitchFamily="2" charset="0"/>
                  <a:cs typeface="Roboto" panose="02000000000000000000" pitchFamily="2" charset="0"/>
                </a:rPr>
                <a:t>(Ward 7) </a:t>
              </a:r>
              <a:endParaRPr lang="en-US" sz="2100" b="1" kern="1200" dirty="0">
                <a:latin typeface="Roboto" panose="02000000000000000000" pitchFamily="2" charset="0"/>
                <a:ea typeface="Roboto" panose="02000000000000000000" pitchFamily="2" charset="0"/>
                <a:cs typeface="Roboto" panose="02000000000000000000" pitchFamily="2" charset="0"/>
              </a:endParaRPr>
            </a:p>
          </p:txBody>
        </p:sp>
      </p:grpSp>
      <p:grpSp>
        <p:nvGrpSpPr>
          <p:cNvPr id="32" name="Group 31">
            <a:extLst>
              <a:ext uri="{FF2B5EF4-FFF2-40B4-BE49-F238E27FC236}">
                <a16:creationId xmlns:a16="http://schemas.microsoft.com/office/drawing/2014/main" id="{0DE8340F-2B3B-4A3A-B133-425B99735FC9}"/>
              </a:ext>
            </a:extLst>
          </p:cNvPr>
          <p:cNvGrpSpPr/>
          <p:nvPr/>
        </p:nvGrpSpPr>
        <p:grpSpPr>
          <a:xfrm>
            <a:off x="9584762" y="2067272"/>
            <a:ext cx="2010996" cy="4329400"/>
            <a:chOff x="9016301" y="35250"/>
            <a:chExt cx="2010996" cy="4329400"/>
          </a:xfrm>
          <a:solidFill>
            <a:schemeClr val="bg2"/>
          </a:solidFill>
        </p:grpSpPr>
        <p:sp>
          <p:nvSpPr>
            <p:cNvPr id="33" name="Rectangle 32">
              <a:extLst>
                <a:ext uri="{FF2B5EF4-FFF2-40B4-BE49-F238E27FC236}">
                  <a16:creationId xmlns:a16="http://schemas.microsoft.com/office/drawing/2014/main" id="{34F6A6C4-97F2-4FD9-9D5E-0023AE8707CC}"/>
                </a:ext>
              </a:extLst>
            </p:cNvPr>
            <p:cNvSpPr/>
            <p:nvPr/>
          </p:nvSpPr>
          <p:spPr>
            <a:xfrm>
              <a:off x="9016301" y="35250"/>
              <a:ext cx="2010996" cy="4329400"/>
            </a:xfrm>
            <a:prstGeom prst="rect">
              <a:avLst/>
            </a:prstGeom>
            <a:grpFill/>
            <a:ln>
              <a:solidFill>
                <a:schemeClr val="accent1"/>
              </a:solidFill>
            </a:ln>
          </p:spPr>
          <p:style>
            <a:lnRef idx="2">
              <a:schemeClr val="accent1"/>
            </a:lnRef>
            <a:fillRef idx="1">
              <a:schemeClr val="lt1"/>
            </a:fillRef>
            <a:effectRef idx="0">
              <a:schemeClr val="accent1"/>
            </a:effectRef>
            <a:fontRef idx="minor">
              <a:schemeClr val="dk1"/>
            </a:fontRef>
          </p:style>
        </p:sp>
        <p:sp>
          <p:nvSpPr>
            <p:cNvPr id="34" name="TextBox 33">
              <a:extLst>
                <a:ext uri="{FF2B5EF4-FFF2-40B4-BE49-F238E27FC236}">
                  <a16:creationId xmlns:a16="http://schemas.microsoft.com/office/drawing/2014/main" id="{7D46002C-DC4B-4D14-81DF-78B5929DA7FC}"/>
                </a:ext>
              </a:extLst>
            </p:cNvPr>
            <p:cNvSpPr txBox="1"/>
            <p:nvPr/>
          </p:nvSpPr>
          <p:spPr>
            <a:xfrm>
              <a:off x="9016301" y="35250"/>
              <a:ext cx="2010996" cy="4329400"/>
            </a:xfrm>
            <a:prstGeom prst="rect">
              <a:avLst/>
            </a:prstGeom>
            <a:grpFill/>
            <a:ln>
              <a:solidFill>
                <a:schemeClr val="accent1"/>
              </a:solidFill>
            </a:ln>
          </p:spPr>
          <p:style>
            <a:lnRef idx="2">
              <a:schemeClr val="accent1"/>
            </a:lnRef>
            <a:fillRef idx="1">
              <a:schemeClr val="lt1"/>
            </a:fillRef>
            <a:effectRef idx="0">
              <a:schemeClr val="accent1"/>
            </a:effectRef>
            <a:fontRef idx="minor">
              <a:schemeClr val="dk1"/>
            </a:fontRef>
          </p:style>
          <p:txBody>
            <a:bodyPr spcFirstLastPara="0" vert="horz" wrap="square" lIns="112014" tIns="112014" rIns="149352" bIns="168021" numCol="1" spcCol="1270" anchor="t" anchorCtr="0">
              <a:noAutofit/>
            </a:bodyPr>
            <a:lstStyle/>
            <a:p>
              <a:pPr marL="228600" lvl="1" indent="-228600" algn="ctr" defTabSz="933450">
                <a:lnSpc>
                  <a:spcPct val="90000"/>
                </a:lnSpc>
                <a:spcBef>
                  <a:spcPct val="0"/>
                </a:spcBef>
                <a:spcAft>
                  <a:spcPct val="15000"/>
                </a:spcAft>
                <a:buNone/>
              </a:pPr>
              <a:r>
                <a:rPr lang="en-US" sz="2100" b="1" kern="1200" dirty="0">
                  <a:latin typeface="Roboto" panose="02000000000000000000" pitchFamily="2" charset="0"/>
                  <a:ea typeface="Roboto" panose="02000000000000000000" pitchFamily="2" charset="0"/>
                  <a:cs typeface="Roboto" panose="02000000000000000000" pitchFamily="2" charset="0"/>
                </a:rPr>
                <a:t>  Ballou High School  </a:t>
              </a:r>
              <a:r>
                <a:rPr lang="en-US" sz="2100" kern="1200" dirty="0">
                  <a:latin typeface="Roboto" panose="02000000000000000000" pitchFamily="2" charset="0"/>
                  <a:ea typeface="Roboto" panose="02000000000000000000" pitchFamily="2" charset="0"/>
                  <a:cs typeface="Roboto" panose="02000000000000000000" pitchFamily="2" charset="0"/>
                </a:rPr>
                <a:t>(Ward 8) </a:t>
              </a:r>
            </a:p>
            <a:p>
              <a:pPr marL="228600" lvl="1" indent="-228600" algn="ctr" defTabSz="933450">
                <a:lnSpc>
                  <a:spcPct val="90000"/>
                </a:lnSpc>
                <a:spcBef>
                  <a:spcPct val="0"/>
                </a:spcBef>
                <a:spcAft>
                  <a:spcPct val="15000"/>
                </a:spcAft>
                <a:buNone/>
              </a:pPr>
              <a:endParaRPr lang="en-US" sz="2100" kern="1200" dirty="0">
                <a:latin typeface="Roboto" panose="02000000000000000000" pitchFamily="2" charset="0"/>
                <a:ea typeface="Roboto" panose="02000000000000000000" pitchFamily="2" charset="0"/>
                <a:cs typeface="Roboto" panose="02000000000000000000" pitchFamily="2" charset="0"/>
              </a:endParaRPr>
            </a:p>
            <a:p>
              <a:pPr marL="228600" lvl="1" indent="-228600" algn="ctr" defTabSz="933450">
                <a:lnSpc>
                  <a:spcPct val="90000"/>
                </a:lnSpc>
                <a:spcBef>
                  <a:spcPct val="0"/>
                </a:spcBef>
                <a:spcAft>
                  <a:spcPct val="15000"/>
                </a:spcAft>
                <a:buNone/>
              </a:pPr>
              <a:r>
                <a:rPr lang="en-US" sz="2100" b="1" kern="1200" dirty="0">
                  <a:latin typeface="Roboto" panose="02000000000000000000" pitchFamily="2" charset="0"/>
                  <a:ea typeface="Roboto" panose="02000000000000000000" pitchFamily="2" charset="0"/>
                  <a:cs typeface="Roboto" panose="02000000000000000000" pitchFamily="2" charset="0"/>
                </a:rPr>
                <a:t>  Columbia Heights Education Campus  </a:t>
              </a:r>
              <a:r>
                <a:rPr lang="en-US" sz="2100" kern="1200" dirty="0">
                  <a:latin typeface="Roboto" panose="02000000000000000000" pitchFamily="2" charset="0"/>
                  <a:ea typeface="Roboto" panose="02000000000000000000" pitchFamily="2" charset="0"/>
                  <a:cs typeface="Roboto" panose="02000000000000000000" pitchFamily="2" charset="0"/>
                </a:rPr>
                <a:t>(Ward 1) </a:t>
              </a:r>
            </a:p>
          </p:txBody>
        </p:sp>
      </p:grpSp>
      <p:grpSp>
        <p:nvGrpSpPr>
          <p:cNvPr id="35" name="Group 34">
            <a:extLst>
              <a:ext uri="{FF2B5EF4-FFF2-40B4-BE49-F238E27FC236}">
                <a16:creationId xmlns:a16="http://schemas.microsoft.com/office/drawing/2014/main" id="{05ACC871-9627-45DD-838C-0E644777C835}"/>
              </a:ext>
            </a:extLst>
          </p:cNvPr>
          <p:cNvGrpSpPr/>
          <p:nvPr/>
        </p:nvGrpSpPr>
        <p:grpSpPr>
          <a:xfrm>
            <a:off x="2719231" y="1703345"/>
            <a:ext cx="2134450" cy="352796"/>
            <a:chOff x="0" y="-303680"/>
            <a:chExt cx="1926151" cy="352796"/>
          </a:xfrm>
          <a:solidFill>
            <a:schemeClr val="bg2"/>
          </a:solidFill>
        </p:grpSpPr>
        <p:sp>
          <p:nvSpPr>
            <p:cNvPr id="36" name="Rectangle 35">
              <a:extLst>
                <a:ext uri="{FF2B5EF4-FFF2-40B4-BE49-F238E27FC236}">
                  <a16:creationId xmlns:a16="http://schemas.microsoft.com/office/drawing/2014/main" id="{8A880979-8222-4E8F-A809-B85ADB58ED64}"/>
                </a:ext>
              </a:extLst>
            </p:cNvPr>
            <p:cNvSpPr/>
            <p:nvPr/>
          </p:nvSpPr>
          <p:spPr>
            <a:xfrm>
              <a:off x="0" y="-303680"/>
              <a:ext cx="1926151" cy="352796"/>
            </a:xfrm>
            <a:prstGeom prst="rect">
              <a:avLst/>
            </a:prstGeom>
            <a:grpFill/>
            <a:ln>
              <a:solidFill>
                <a:schemeClr val="accent1"/>
              </a:solidFill>
            </a:ln>
          </p:spPr>
          <p:style>
            <a:lnRef idx="2">
              <a:schemeClr val="accent1"/>
            </a:lnRef>
            <a:fillRef idx="1">
              <a:schemeClr val="lt1"/>
            </a:fillRef>
            <a:effectRef idx="0">
              <a:schemeClr val="accent1"/>
            </a:effectRef>
            <a:fontRef idx="minor">
              <a:schemeClr val="dk1"/>
            </a:fontRef>
          </p:style>
        </p:sp>
        <p:sp>
          <p:nvSpPr>
            <p:cNvPr id="37" name="TextBox 36">
              <a:extLst>
                <a:ext uri="{FF2B5EF4-FFF2-40B4-BE49-F238E27FC236}">
                  <a16:creationId xmlns:a16="http://schemas.microsoft.com/office/drawing/2014/main" id="{AE53C021-C9AC-448E-BBD6-85D9E7CE2E64}"/>
                </a:ext>
              </a:extLst>
            </p:cNvPr>
            <p:cNvSpPr txBox="1"/>
            <p:nvPr/>
          </p:nvSpPr>
          <p:spPr>
            <a:xfrm>
              <a:off x="0" y="-303680"/>
              <a:ext cx="1926151" cy="352796"/>
            </a:xfrm>
            <a:prstGeom prst="rect">
              <a:avLst/>
            </a:prstGeom>
            <a:grpFill/>
            <a:ln>
              <a:solidFill>
                <a:schemeClr val="accent1"/>
              </a:solidFill>
            </a:ln>
          </p:spPr>
          <p:style>
            <a:lnRef idx="2">
              <a:schemeClr val="accent1"/>
            </a:lnRef>
            <a:fillRef idx="1">
              <a:schemeClr val="lt1"/>
            </a:fillRef>
            <a:effectRef idx="0">
              <a:schemeClr val="accent1"/>
            </a:effectRef>
            <a:fontRef idx="minor">
              <a:schemeClr val="dk1"/>
            </a:fontRef>
          </p:style>
          <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Roboto" panose="02000000000000000000" pitchFamily="2" charset="0"/>
                  <a:ea typeface="Roboto" panose="02000000000000000000" pitchFamily="2" charset="0"/>
                  <a:cs typeface="Roboto" panose="02000000000000000000" pitchFamily="2" charset="0"/>
                </a:rPr>
                <a:t>Tuesday</a:t>
              </a:r>
            </a:p>
          </p:txBody>
        </p:sp>
      </p:grpSp>
      <p:grpSp>
        <p:nvGrpSpPr>
          <p:cNvPr id="38" name="Group 37">
            <a:extLst>
              <a:ext uri="{FF2B5EF4-FFF2-40B4-BE49-F238E27FC236}">
                <a16:creationId xmlns:a16="http://schemas.microsoft.com/office/drawing/2014/main" id="{A974B929-964D-44D1-9CE6-C771BE167227}"/>
              </a:ext>
            </a:extLst>
          </p:cNvPr>
          <p:cNvGrpSpPr/>
          <p:nvPr/>
        </p:nvGrpSpPr>
        <p:grpSpPr>
          <a:xfrm>
            <a:off x="5080262" y="1703345"/>
            <a:ext cx="2061842" cy="352796"/>
            <a:chOff x="0" y="-303680"/>
            <a:chExt cx="1926151" cy="352796"/>
          </a:xfrm>
          <a:solidFill>
            <a:schemeClr val="bg2"/>
          </a:solidFill>
        </p:grpSpPr>
        <p:sp>
          <p:nvSpPr>
            <p:cNvPr id="39" name="Rectangle 38">
              <a:extLst>
                <a:ext uri="{FF2B5EF4-FFF2-40B4-BE49-F238E27FC236}">
                  <a16:creationId xmlns:a16="http://schemas.microsoft.com/office/drawing/2014/main" id="{A5ADD0D0-D951-49CB-BE40-85DEB8139862}"/>
                </a:ext>
              </a:extLst>
            </p:cNvPr>
            <p:cNvSpPr/>
            <p:nvPr/>
          </p:nvSpPr>
          <p:spPr>
            <a:xfrm>
              <a:off x="0" y="-303680"/>
              <a:ext cx="1926151" cy="352796"/>
            </a:xfrm>
            <a:prstGeom prst="rect">
              <a:avLst/>
            </a:prstGeom>
            <a:grpFill/>
            <a:ln>
              <a:solidFill>
                <a:schemeClr val="accent1"/>
              </a:solidFill>
            </a:ln>
          </p:spPr>
          <p:style>
            <a:lnRef idx="2">
              <a:schemeClr val="accent1"/>
            </a:lnRef>
            <a:fillRef idx="1">
              <a:schemeClr val="lt1"/>
            </a:fillRef>
            <a:effectRef idx="0">
              <a:schemeClr val="accent1"/>
            </a:effectRef>
            <a:fontRef idx="minor">
              <a:schemeClr val="dk1"/>
            </a:fontRef>
          </p:style>
        </p:sp>
        <p:sp>
          <p:nvSpPr>
            <p:cNvPr id="40" name="TextBox 39">
              <a:extLst>
                <a:ext uri="{FF2B5EF4-FFF2-40B4-BE49-F238E27FC236}">
                  <a16:creationId xmlns:a16="http://schemas.microsoft.com/office/drawing/2014/main" id="{118D1A0C-C297-4868-93C1-5BA5DD50EF31}"/>
                </a:ext>
              </a:extLst>
            </p:cNvPr>
            <p:cNvSpPr txBox="1"/>
            <p:nvPr/>
          </p:nvSpPr>
          <p:spPr>
            <a:xfrm>
              <a:off x="0" y="-303680"/>
              <a:ext cx="1926151" cy="352796"/>
            </a:xfrm>
            <a:prstGeom prst="rect">
              <a:avLst/>
            </a:prstGeom>
            <a:grpFill/>
            <a:ln>
              <a:solidFill>
                <a:schemeClr val="accent1"/>
              </a:solidFill>
            </a:ln>
          </p:spPr>
          <p:style>
            <a:lnRef idx="2">
              <a:schemeClr val="accent1"/>
            </a:lnRef>
            <a:fillRef idx="1">
              <a:schemeClr val="lt1"/>
            </a:fillRef>
            <a:effectRef idx="0">
              <a:schemeClr val="accent1"/>
            </a:effectRef>
            <a:fontRef idx="minor">
              <a:schemeClr val="dk1"/>
            </a:fontRef>
          </p:style>
          <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Roboto" panose="02000000000000000000" pitchFamily="2" charset="0"/>
                  <a:ea typeface="Roboto" panose="02000000000000000000" pitchFamily="2" charset="0"/>
                  <a:cs typeface="Roboto" panose="02000000000000000000" pitchFamily="2" charset="0"/>
                </a:rPr>
                <a:t>Wednesday</a:t>
              </a:r>
            </a:p>
          </p:txBody>
        </p:sp>
      </p:grpSp>
      <p:grpSp>
        <p:nvGrpSpPr>
          <p:cNvPr id="41" name="Group 40">
            <a:extLst>
              <a:ext uri="{FF2B5EF4-FFF2-40B4-BE49-F238E27FC236}">
                <a16:creationId xmlns:a16="http://schemas.microsoft.com/office/drawing/2014/main" id="{72C51899-2F8B-42A1-9276-10E7B34009CB}"/>
              </a:ext>
            </a:extLst>
          </p:cNvPr>
          <p:cNvGrpSpPr/>
          <p:nvPr/>
        </p:nvGrpSpPr>
        <p:grpSpPr>
          <a:xfrm>
            <a:off x="7376286" y="1714476"/>
            <a:ext cx="1987429" cy="352796"/>
            <a:chOff x="0" y="-303680"/>
            <a:chExt cx="1926151" cy="352796"/>
          </a:xfrm>
          <a:solidFill>
            <a:schemeClr val="bg2"/>
          </a:solidFill>
        </p:grpSpPr>
        <p:sp>
          <p:nvSpPr>
            <p:cNvPr id="42" name="Rectangle 41">
              <a:extLst>
                <a:ext uri="{FF2B5EF4-FFF2-40B4-BE49-F238E27FC236}">
                  <a16:creationId xmlns:a16="http://schemas.microsoft.com/office/drawing/2014/main" id="{AF737EBF-210D-46DE-B7B6-79DE3BA3AC1F}"/>
                </a:ext>
              </a:extLst>
            </p:cNvPr>
            <p:cNvSpPr/>
            <p:nvPr/>
          </p:nvSpPr>
          <p:spPr>
            <a:xfrm>
              <a:off x="0" y="-303680"/>
              <a:ext cx="1926151" cy="352796"/>
            </a:xfrm>
            <a:prstGeom prst="rect">
              <a:avLst/>
            </a:prstGeom>
            <a:grpFill/>
            <a:ln>
              <a:solidFill>
                <a:schemeClr val="accent1"/>
              </a:solidFill>
            </a:ln>
          </p:spPr>
          <p:style>
            <a:lnRef idx="2">
              <a:schemeClr val="accent1"/>
            </a:lnRef>
            <a:fillRef idx="1">
              <a:schemeClr val="lt1"/>
            </a:fillRef>
            <a:effectRef idx="0">
              <a:schemeClr val="accent1"/>
            </a:effectRef>
            <a:fontRef idx="minor">
              <a:schemeClr val="dk1"/>
            </a:fontRef>
          </p:style>
        </p:sp>
        <p:sp>
          <p:nvSpPr>
            <p:cNvPr id="43" name="TextBox 42">
              <a:extLst>
                <a:ext uri="{FF2B5EF4-FFF2-40B4-BE49-F238E27FC236}">
                  <a16:creationId xmlns:a16="http://schemas.microsoft.com/office/drawing/2014/main" id="{FDF7A393-DD1C-458A-9A3E-E0C76299E628}"/>
                </a:ext>
              </a:extLst>
            </p:cNvPr>
            <p:cNvSpPr txBox="1"/>
            <p:nvPr/>
          </p:nvSpPr>
          <p:spPr>
            <a:xfrm>
              <a:off x="0" y="-303680"/>
              <a:ext cx="1926151" cy="352796"/>
            </a:xfrm>
            <a:prstGeom prst="rect">
              <a:avLst/>
            </a:prstGeom>
            <a:grpFill/>
            <a:ln>
              <a:solidFill>
                <a:schemeClr val="accent1"/>
              </a:solidFill>
            </a:ln>
          </p:spPr>
          <p:style>
            <a:lnRef idx="2">
              <a:schemeClr val="accent1"/>
            </a:lnRef>
            <a:fillRef idx="1">
              <a:schemeClr val="lt1"/>
            </a:fillRef>
            <a:effectRef idx="0">
              <a:schemeClr val="accent1"/>
            </a:effectRef>
            <a:fontRef idx="minor">
              <a:schemeClr val="dk1"/>
            </a:fontRef>
          </p:style>
          <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kern="1200" dirty="0">
                  <a:latin typeface="Roboto" panose="02000000000000000000" pitchFamily="2" charset="0"/>
                  <a:ea typeface="Roboto" panose="02000000000000000000" pitchFamily="2" charset="0"/>
                  <a:cs typeface="Roboto" panose="02000000000000000000" pitchFamily="2" charset="0"/>
                </a:rPr>
                <a:t>Thursday</a:t>
              </a:r>
            </a:p>
          </p:txBody>
        </p:sp>
      </p:grpSp>
      <p:grpSp>
        <p:nvGrpSpPr>
          <p:cNvPr id="44" name="Group 43">
            <a:extLst>
              <a:ext uri="{FF2B5EF4-FFF2-40B4-BE49-F238E27FC236}">
                <a16:creationId xmlns:a16="http://schemas.microsoft.com/office/drawing/2014/main" id="{1F7719B4-B253-41EC-B6F4-417733802E03}"/>
              </a:ext>
            </a:extLst>
          </p:cNvPr>
          <p:cNvGrpSpPr/>
          <p:nvPr/>
        </p:nvGrpSpPr>
        <p:grpSpPr>
          <a:xfrm>
            <a:off x="9584762" y="1703345"/>
            <a:ext cx="2010996" cy="352796"/>
            <a:chOff x="0" y="-303680"/>
            <a:chExt cx="1926151" cy="352796"/>
          </a:xfrm>
          <a:solidFill>
            <a:schemeClr val="bg2"/>
          </a:solidFill>
        </p:grpSpPr>
        <p:sp>
          <p:nvSpPr>
            <p:cNvPr id="45" name="Rectangle 44">
              <a:extLst>
                <a:ext uri="{FF2B5EF4-FFF2-40B4-BE49-F238E27FC236}">
                  <a16:creationId xmlns:a16="http://schemas.microsoft.com/office/drawing/2014/main" id="{EA7A550A-283C-4A60-8049-8B7073F5690B}"/>
                </a:ext>
              </a:extLst>
            </p:cNvPr>
            <p:cNvSpPr/>
            <p:nvPr/>
          </p:nvSpPr>
          <p:spPr>
            <a:xfrm>
              <a:off x="0" y="-303680"/>
              <a:ext cx="1926151" cy="352796"/>
            </a:xfrm>
            <a:prstGeom prst="rect">
              <a:avLst/>
            </a:prstGeom>
            <a:grpFill/>
            <a:ln>
              <a:solidFill>
                <a:schemeClr val="accent1"/>
              </a:solidFill>
            </a:ln>
          </p:spPr>
          <p:style>
            <a:lnRef idx="2">
              <a:schemeClr val="accent1"/>
            </a:lnRef>
            <a:fillRef idx="1">
              <a:schemeClr val="lt1"/>
            </a:fillRef>
            <a:effectRef idx="0">
              <a:schemeClr val="accent1"/>
            </a:effectRef>
            <a:fontRef idx="minor">
              <a:schemeClr val="dk1"/>
            </a:fontRef>
          </p:style>
        </p:sp>
        <p:sp>
          <p:nvSpPr>
            <p:cNvPr id="46" name="TextBox 45">
              <a:extLst>
                <a:ext uri="{FF2B5EF4-FFF2-40B4-BE49-F238E27FC236}">
                  <a16:creationId xmlns:a16="http://schemas.microsoft.com/office/drawing/2014/main" id="{D0C97491-89EF-4056-B38F-961CF4BECE88}"/>
                </a:ext>
              </a:extLst>
            </p:cNvPr>
            <p:cNvSpPr txBox="1"/>
            <p:nvPr/>
          </p:nvSpPr>
          <p:spPr>
            <a:xfrm>
              <a:off x="0" y="-303680"/>
              <a:ext cx="1926151" cy="352796"/>
            </a:xfrm>
            <a:prstGeom prst="rect">
              <a:avLst/>
            </a:prstGeom>
            <a:grpFill/>
            <a:ln>
              <a:solidFill>
                <a:schemeClr val="accent1"/>
              </a:solidFill>
            </a:ln>
          </p:spPr>
          <p:style>
            <a:lnRef idx="2">
              <a:schemeClr val="accent1"/>
            </a:lnRef>
            <a:fillRef idx="1">
              <a:schemeClr val="lt1"/>
            </a:fillRef>
            <a:effectRef idx="0">
              <a:schemeClr val="accent1"/>
            </a:effectRef>
            <a:fontRef idx="minor">
              <a:schemeClr val="dk1"/>
            </a:fontRef>
          </p:style>
          <p:txBody>
            <a:bodyPr spcFirstLastPara="0" vert="horz" wrap="square" lIns="149352" tIns="85344" rIns="149352" bIns="85344" numCol="1" spcCol="1270" anchor="ctr" anchorCtr="0">
              <a:noAutofit/>
            </a:bodyPr>
            <a:lstStyle/>
            <a:p>
              <a:pPr marL="0" lvl="0" indent="0" algn="ctr" defTabSz="933450">
                <a:lnSpc>
                  <a:spcPct val="90000"/>
                </a:lnSpc>
                <a:spcBef>
                  <a:spcPct val="0"/>
                </a:spcBef>
                <a:spcAft>
                  <a:spcPct val="35000"/>
                </a:spcAft>
                <a:buNone/>
              </a:pPr>
              <a:r>
                <a:rPr lang="en-US" sz="2100" dirty="0">
                  <a:latin typeface="Roboto" panose="02000000000000000000" pitchFamily="2" charset="0"/>
                  <a:ea typeface="Roboto" panose="02000000000000000000" pitchFamily="2" charset="0"/>
                  <a:cs typeface="Roboto" panose="02000000000000000000" pitchFamily="2" charset="0"/>
                </a:rPr>
                <a:t>Friday</a:t>
              </a:r>
              <a:endParaRPr lang="en-US" sz="2100" kern="1200" dirty="0">
                <a:latin typeface="Roboto" panose="02000000000000000000" pitchFamily="2" charset="0"/>
                <a:ea typeface="Roboto" panose="02000000000000000000" pitchFamily="2" charset="0"/>
                <a:cs typeface="Roboto" panose="02000000000000000000" pitchFamily="2" charset="0"/>
              </a:endParaRPr>
            </a:p>
          </p:txBody>
        </p:sp>
      </p:grpSp>
      <p:sp>
        <p:nvSpPr>
          <p:cNvPr id="47" name="Title 1">
            <a:extLst>
              <a:ext uri="{FF2B5EF4-FFF2-40B4-BE49-F238E27FC236}">
                <a16:creationId xmlns:a16="http://schemas.microsoft.com/office/drawing/2014/main" id="{468B1A28-B971-48CF-8031-7720B352F01F}"/>
              </a:ext>
            </a:extLst>
          </p:cNvPr>
          <p:cNvSpPr txBox="1">
            <a:spLocks/>
          </p:cNvSpPr>
          <p:nvPr/>
        </p:nvSpPr>
        <p:spPr>
          <a:xfrm>
            <a:off x="551296" y="287570"/>
            <a:ext cx="10251200" cy="7136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ea typeface="Roboto" panose="02000000000000000000" pitchFamily="2" charset="0"/>
                <a:cs typeface="Roboto" panose="02000000000000000000" pitchFamily="2" charset="0"/>
              </a:rPr>
              <a:t>Free groceries at school meal distribution sites</a:t>
            </a:r>
          </a:p>
        </p:txBody>
      </p:sp>
      <p:sp>
        <p:nvSpPr>
          <p:cNvPr id="48" name="TextBox 47">
            <a:extLst>
              <a:ext uri="{FF2B5EF4-FFF2-40B4-BE49-F238E27FC236}">
                <a16:creationId xmlns:a16="http://schemas.microsoft.com/office/drawing/2014/main" id="{7DA5915F-061F-4D5D-BA45-0993302FDBB9}"/>
              </a:ext>
            </a:extLst>
          </p:cNvPr>
          <p:cNvSpPr txBox="1"/>
          <p:nvPr/>
        </p:nvSpPr>
        <p:spPr>
          <a:xfrm>
            <a:off x="732495" y="905614"/>
            <a:ext cx="10098295" cy="523220"/>
          </a:xfrm>
          <a:prstGeom prst="rect">
            <a:avLst/>
          </a:prstGeom>
          <a:noFill/>
        </p:spPr>
        <p:txBody>
          <a:bodyPr wrap="square" rtlCol="0">
            <a:spAutoFit/>
          </a:bodyPr>
          <a:lstStyle/>
          <a:p>
            <a:pPr algn="ctr"/>
            <a:r>
              <a:rPr lang="en-US" sz="2800" dirty="0">
                <a:ea typeface="Roboto" panose="02000000000000000000" pitchFamily="2" charset="0"/>
                <a:cs typeface="Roboto" panose="02000000000000000000" pitchFamily="2" charset="0"/>
              </a:rPr>
              <a:t>12:30 pm to 2 pm; 300+ bags at each site; first come, first served </a:t>
            </a:r>
          </a:p>
        </p:txBody>
      </p:sp>
      <p:pic>
        <p:nvPicPr>
          <p:cNvPr id="49" name="Google Shape;119;p18">
            <a:extLst>
              <a:ext uri="{FF2B5EF4-FFF2-40B4-BE49-F238E27FC236}">
                <a16:creationId xmlns:a16="http://schemas.microsoft.com/office/drawing/2014/main" id="{894BB225-D67E-4396-9158-7B7A9A60CB60}"/>
              </a:ext>
            </a:extLst>
          </p:cNvPr>
          <p:cNvPicPr preferRelativeResize="0"/>
          <p:nvPr/>
        </p:nvPicPr>
        <p:blipFill>
          <a:blip r:embed="rId2">
            <a:alphaModFix/>
          </a:blip>
          <a:stretch>
            <a:fillRect/>
          </a:stretch>
        </p:blipFill>
        <p:spPr>
          <a:xfrm>
            <a:off x="10172800" y="0"/>
            <a:ext cx="2019200" cy="1181233"/>
          </a:xfrm>
          <a:prstGeom prst="rect">
            <a:avLst/>
          </a:prstGeom>
          <a:noFill/>
          <a:ln>
            <a:noFill/>
          </a:ln>
        </p:spPr>
      </p:pic>
    </p:spTree>
    <p:extLst>
      <p:ext uri="{BB962C8B-B14F-4D97-AF65-F5344CB8AC3E}">
        <p14:creationId xmlns:p14="http://schemas.microsoft.com/office/powerpoint/2010/main" val="462185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E949C3-123B-46AB-8501-B6BA128AA772}"/>
              </a:ext>
            </a:extLst>
          </p:cNvPr>
          <p:cNvSpPr>
            <a:spLocks noGrp="1"/>
          </p:cNvSpPr>
          <p:nvPr>
            <p:ph type="title"/>
          </p:nvPr>
        </p:nvSpPr>
        <p:spPr>
          <a:xfrm>
            <a:off x="686834" y="1153572"/>
            <a:ext cx="3200400" cy="4461163"/>
          </a:xfrm>
        </p:spPr>
        <p:txBody>
          <a:bodyPr vert="horz" lIns="91440" tIns="45720" rIns="91440" bIns="45720" rtlCol="0" anchor="ctr">
            <a:normAutofit/>
          </a:bodyPr>
          <a:lstStyle/>
          <a:p>
            <a:r>
              <a:rPr lang="en-US" kern="1200">
                <a:solidFill>
                  <a:srgbClr val="FFFFFF"/>
                </a:solidFill>
                <a:latin typeface="+mj-lt"/>
                <a:ea typeface="+mj-ea"/>
                <a:cs typeface="+mj-cs"/>
              </a:rPr>
              <a:t>Resources for residents in isolation and self-quarantine</a:t>
            </a:r>
          </a:p>
        </p:txBody>
      </p:sp>
      <p:sp>
        <p:nvSpPr>
          <p:cNvPr id="15" name="Arc 14">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8DF5A42-B947-4C08-AA1B-BD58568D88C2}"/>
              </a:ext>
            </a:extLst>
          </p:cNvPr>
          <p:cNvSpPr>
            <a:spLocks noGrp="1"/>
          </p:cNvSpPr>
          <p:nvPr>
            <p:ph sz="half" idx="1"/>
          </p:nvPr>
        </p:nvSpPr>
        <p:spPr>
          <a:xfrm>
            <a:off x="4359626" y="843902"/>
            <a:ext cx="6906491" cy="5585619"/>
          </a:xfrm>
        </p:spPr>
        <p:txBody>
          <a:bodyPr vert="horz" lIns="91440" tIns="45720" rIns="91440" bIns="45720" rtlCol="0" anchor="ctr">
            <a:normAutofit/>
          </a:bodyPr>
          <a:lstStyle/>
          <a:p>
            <a:r>
              <a:rPr lang="en-US" dirty="0"/>
              <a:t>Residents who have tested positive for COVID-19, directed to self-quarantine by a medical provider, or showing symptoms and need help accessing food or other resources</a:t>
            </a:r>
          </a:p>
          <a:p>
            <a:r>
              <a:rPr lang="en-US" dirty="0"/>
              <a:t>Home-delivered meals (21 meals)</a:t>
            </a:r>
          </a:p>
          <a:p>
            <a:r>
              <a:rPr lang="en-US" dirty="0"/>
              <a:t>Home-delivered groceries (7 days)</a:t>
            </a:r>
          </a:p>
          <a:p>
            <a:r>
              <a:rPr lang="en-US" dirty="0"/>
              <a:t>Other supplies (hygiene and pediatric)</a:t>
            </a:r>
          </a:p>
          <a:p>
            <a:pPr marL="0" indent="0">
              <a:buNone/>
            </a:pPr>
            <a:endParaRPr lang="en-US" b="1" dirty="0"/>
          </a:p>
          <a:p>
            <a:pPr marL="0" indent="0" algn="ctr">
              <a:buNone/>
            </a:pPr>
            <a:r>
              <a:rPr lang="en-US" b="1" dirty="0"/>
              <a:t>Call 1-888-349-8323</a:t>
            </a:r>
          </a:p>
          <a:p>
            <a:pPr marL="0" indent="0" algn="ctr">
              <a:buNone/>
            </a:pPr>
            <a:r>
              <a:rPr lang="en-US" b="1" dirty="0"/>
              <a:t>Visit: gethelp.dc.gov</a:t>
            </a:r>
            <a:endParaRPr lang="en-US" dirty="0"/>
          </a:p>
          <a:p>
            <a:pPr marL="0"/>
            <a:endParaRPr lang="en-US" dirty="0"/>
          </a:p>
        </p:txBody>
      </p:sp>
      <p:pic>
        <p:nvPicPr>
          <p:cNvPr id="6" name="Google Shape;119;p18">
            <a:extLst>
              <a:ext uri="{FF2B5EF4-FFF2-40B4-BE49-F238E27FC236}">
                <a16:creationId xmlns:a16="http://schemas.microsoft.com/office/drawing/2014/main" id="{545D715A-CDF1-4069-96CA-90CFEB455107}"/>
              </a:ext>
            </a:extLst>
          </p:cNvPr>
          <p:cNvPicPr preferRelativeResize="0"/>
          <p:nvPr/>
        </p:nvPicPr>
        <p:blipFill>
          <a:blip r:embed="rId2">
            <a:alphaModFix/>
          </a:blip>
          <a:stretch>
            <a:fillRect/>
          </a:stretch>
        </p:blipFill>
        <p:spPr>
          <a:xfrm>
            <a:off x="10172800" y="0"/>
            <a:ext cx="2019200" cy="1181233"/>
          </a:xfrm>
          <a:prstGeom prst="rect">
            <a:avLst/>
          </a:prstGeom>
          <a:noFill/>
          <a:ln>
            <a:noFill/>
          </a:ln>
        </p:spPr>
      </p:pic>
    </p:spTree>
    <p:extLst>
      <p:ext uri="{BB962C8B-B14F-4D97-AF65-F5344CB8AC3E}">
        <p14:creationId xmlns:p14="http://schemas.microsoft.com/office/powerpoint/2010/main" val="3813002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13" name="Rectangle 12">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9EEEF2-D69A-4F4C-92C7-3B963FBE3603}"/>
              </a:ext>
            </a:extLst>
          </p:cNvPr>
          <p:cNvSpPr>
            <a:spLocks noGrp="1"/>
          </p:cNvSpPr>
          <p:nvPr>
            <p:ph type="title"/>
          </p:nvPr>
        </p:nvSpPr>
        <p:spPr>
          <a:xfrm>
            <a:off x="1043631" y="809898"/>
            <a:ext cx="9942716" cy="1554480"/>
          </a:xfrm>
        </p:spPr>
        <p:txBody>
          <a:bodyPr vert="horz" lIns="91440" tIns="45720" rIns="91440" bIns="45720" rtlCol="0" anchor="ctr">
            <a:normAutofit/>
          </a:bodyPr>
          <a:lstStyle/>
          <a:p>
            <a:pPr>
              <a:spcBef>
                <a:spcPct val="0"/>
              </a:spcBef>
            </a:pPr>
            <a:r>
              <a:rPr lang="en-US" sz="4800" kern="1200">
                <a:solidFill>
                  <a:schemeClr val="tx1"/>
                </a:solidFill>
                <a:latin typeface="+mj-lt"/>
                <a:ea typeface="+mj-ea"/>
                <a:cs typeface="+mj-cs"/>
              </a:rPr>
              <a:t>Meals for residents experiencing homelessness</a:t>
            </a:r>
          </a:p>
        </p:txBody>
      </p:sp>
      <p:sp>
        <p:nvSpPr>
          <p:cNvPr id="3" name="Text Placeholder 2">
            <a:extLst>
              <a:ext uri="{FF2B5EF4-FFF2-40B4-BE49-F238E27FC236}">
                <a16:creationId xmlns:a16="http://schemas.microsoft.com/office/drawing/2014/main" id="{D287820A-18C3-4E60-A71C-C8310C99AEA0}"/>
              </a:ext>
            </a:extLst>
          </p:cNvPr>
          <p:cNvSpPr>
            <a:spLocks noGrp="1"/>
          </p:cNvSpPr>
          <p:nvPr>
            <p:ph type="body" idx="1"/>
          </p:nvPr>
        </p:nvSpPr>
        <p:spPr>
          <a:xfrm>
            <a:off x="838200" y="2799569"/>
            <a:ext cx="10709366" cy="3342611"/>
          </a:xfrm>
        </p:spPr>
        <p:txBody>
          <a:bodyPr vert="horz" lIns="91440" tIns="45720" rIns="91440" bIns="45720" rtlCol="0" anchor="ctr">
            <a:normAutofit fontScale="92500" lnSpcReduction="20000"/>
          </a:bodyPr>
          <a:lstStyle/>
          <a:p>
            <a:pPr indent="-228600">
              <a:spcAft>
                <a:spcPts val="600"/>
              </a:spcAft>
              <a:buFont typeface="Arial" panose="020B0604020202020204" pitchFamily="34" charset="0"/>
              <a:buChar char="•"/>
            </a:pPr>
            <a:r>
              <a:rPr lang="en-US" dirty="0"/>
              <a:t>All shelters are open 24/7 and provide 3 meals per day for clients</a:t>
            </a:r>
          </a:p>
          <a:p>
            <a:pPr indent="-228600">
              <a:spcAft>
                <a:spcPts val="600"/>
              </a:spcAft>
              <a:buFont typeface="Arial" panose="020B0604020202020204" pitchFamily="34" charset="0"/>
              <a:buChar char="•"/>
            </a:pPr>
            <a:endParaRPr lang="en-US" dirty="0"/>
          </a:p>
          <a:p>
            <a:pPr indent="-228600">
              <a:spcAft>
                <a:spcPts val="600"/>
              </a:spcAft>
              <a:buFont typeface="Arial" panose="020B0604020202020204" pitchFamily="34" charset="0"/>
              <a:buChar char="•"/>
            </a:pPr>
            <a:r>
              <a:rPr lang="en-US" dirty="0"/>
              <a:t>Daily meals for unsheltered individuals are provided at various distribution points</a:t>
            </a:r>
          </a:p>
          <a:p>
            <a:pPr indent="-228600">
              <a:spcAft>
                <a:spcPts val="600"/>
              </a:spcAft>
              <a:buFont typeface="Arial" panose="020B0604020202020204" pitchFamily="34" charset="0"/>
              <a:buChar char="•"/>
            </a:pPr>
            <a:endParaRPr lang="en-US" dirty="0"/>
          </a:p>
          <a:p>
            <a:pPr indent="-228600">
              <a:spcAft>
                <a:spcPts val="600"/>
              </a:spcAft>
              <a:buFont typeface="Arial" panose="020B0604020202020204" pitchFamily="34" charset="0"/>
              <a:buChar char="•"/>
            </a:pPr>
            <a:r>
              <a:rPr lang="en-US" dirty="0"/>
              <a:t>Outreach teams are delivering 400+ meals daily to unsheltered individuals</a:t>
            </a:r>
          </a:p>
          <a:p>
            <a:pPr indent="-228600">
              <a:spcAft>
                <a:spcPts val="600"/>
              </a:spcAft>
              <a:buFont typeface="Arial" panose="020B0604020202020204" pitchFamily="34" charset="0"/>
              <a:buChar char="•"/>
            </a:pPr>
            <a:endParaRPr lang="en-US" dirty="0"/>
          </a:p>
          <a:p>
            <a:pPr marL="0" indent="0" algn="ctr">
              <a:spcAft>
                <a:spcPts val="600"/>
              </a:spcAft>
              <a:buNone/>
            </a:pPr>
            <a:r>
              <a:rPr lang="en-US" b="1" dirty="0"/>
              <a:t>For more information email:</a:t>
            </a:r>
          </a:p>
          <a:p>
            <a:pPr marL="0" indent="0" algn="ctr">
              <a:spcAft>
                <a:spcPts val="600"/>
              </a:spcAft>
              <a:buNone/>
            </a:pPr>
            <a:r>
              <a:rPr lang="en-US" b="1" dirty="0"/>
              <a:t>dhs.covid19@dc.gov</a:t>
            </a:r>
          </a:p>
        </p:txBody>
      </p:sp>
      <p:cxnSp>
        <p:nvCxnSpPr>
          <p:cNvPr id="19" name="Straight Connector 18">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 name="Google Shape;119;p18">
            <a:extLst>
              <a:ext uri="{FF2B5EF4-FFF2-40B4-BE49-F238E27FC236}">
                <a16:creationId xmlns:a16="http://schemas.microsoft.com/office/drawing/2014/main" id="{49B4E5CA-DDAF-45BD-9BA3-8D214E9C08E8}"/>
              </a:ext>
            </a:extLst>
          </p:cNvPr>
          <p:cNvPicPr preferRelativeResize="0"/>
          <p:nvPr/>
        </p:nvPicPr>
        <p:blipFill>
          <a:blip r:embed="rId2">
            <a:alphaModFix/>
          </a:blip>
          <a:stretch>
            <a:fillRect/>
          </a:stretch>
        </p:blipFill>
        <p:spPr>
          <a:xfrm>
            <a:off x="10172800" y="0"/>
            <a:ext cx="2019200" cy="1181233"/>
          </a:xfrm>
          <a:prstGeom prst="rect">
            <a:avLst/>
          </a:prstGeom>
          <a:noFill/>
          <a:ln>
            <a:noFill/>
          </a:ln>
        </p:spPr>
      </p:pic>
    </p:spTree>
    <p:extLst>
      <p:ext uri="{BB962C8B-B14F-4D97-AF65-F5344CB8AC3E}">
        <p14:creationId xmlns:p14="http://schemas.microsoft.com/office/powerpoint/2010/main" val="41190608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B433C4-72FD-41F7-98A0-DFEAA104D963}"/>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Produce Plus Direct</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5ED19684-183B-4997-B5C5-E7D5D68BE6A2}"/>
              </a:ext>
            </a:extLst>
          </p:cNvPr>
          <p:cNvSpPr>
            <a:spLocks noGrp="1"/>
          </p:cNvSpPr>
          <p:nvPr>
            <p:ph idx="1"/>
          </p:nvPr>
        </p:nvSpPr>
        <p:spPr>
          <a:xfrm>
            <a:off x="4252268" y="843902"/>
            <a:ext cx="7381567" cy="5585619"/>
          </a:xfrm>
        </p:spPr>
        <p:txBody>
          <a:bodyPr anchor="ctr">
            <a:normAutofit/>
          </a:bodyPr>
          <a:lstStyle/>
          <a:p>
            <a:r>
              <a:rPr lang="en-US" sz="2600" dirty="0"/>
              <a:t>2020 version of the Produce Plus program administered by DC Greens and funded by DC Health</a:t>
            </a:r>
          </a:p>
          <a:p>
            <a:r>
              <a:rPr lang="en-US" sz="2600" dirty="0"/>
              <a:t>Provides locally grown fresh produce to DC residents in areas with limited access to fresh, healthy food</a:t>
            </a:r>
          </a:p>
          <a:p>
            <a:r>
              <a:rPr lang="en-US" sz="2600" dirty="0"/>
              <a:t>The program is free to DC residents</a:t>
            </a:r>
          </a:p>
          <a:p>
            <a:r>
              <a:rPr lang="en-US" sz="2600" dirty="0"/>
              <a:t>Operates from July 14 – September 30, enrollment start June 23</a:t>
            </a:r>
          </a:p>
          <a:p>
            <a:pPr marL="0" indent="0">
              <a:buNone/>
            </a:pPr>
            <a:endParaRPr lang="en-US" sz="2600" dirty="0"/>
          </a:p>
          <a:p>
            <a:pPr marL="0" indent="0" algn="ctr">
              <a:buNone/>
            </a:pPr>
            <a:r>
              <a:rPr lang="en-US" sz="2600" b="1" dirty="0"/>
              <a:t>For more information and to signup visit: dcgreens.org/customers</a:t>
            </a:r>
          </a:p>
          <a:p>
            <a:pPr marL="0" indent="0" algn="ctr">
              <a:buNone/>
            </a:pPr>
            <a:r>
              <a:rPr lang="en-US" sz="2600" b="1" dirty="0"/>
              <a:t>Call: (202) 888-4834</a:t>
            </a:r>
          </a:p>
        </p:txBody>
      </p:sp>
      <p:pic>
        <p:nvPicPr>
          <p:cNvPr id="9" name="Google Shape;119;p18">
            <a:extLst>
              <a:ext uri="{FF2B5EF4-FFF2-40B4-BE49-F238E27FC236}">
                <a16:creationId xmlns:a16="http://schemas.microsoft.com/office/drawing/2014/main" id="{01BC42DC-C4F5-4F50-B8B9-8D8CA2FA3317}"/>
              </a:ext>
            </a:extLst>
          </p:cNvPr>
          <p:cNvPicPr preferRelativeResize="0"/>
          <p:nvPr/>
        </p:nvPicPr>
        <p:blipFill>
          <a:blip r:embed="rId3">
            <a:alphaModFix/>
          </a:blip>
          <a:stretch>
            <a:fillRect/>
          </a:stretch>
        </p:blipFill>
        <p:spPr>
          <a:xfrm>
            <a:off x="10172800" y="0"/>
            <a:ext cx="2019200" cy="1181233"/>
          </a:xfrm>
          <a:prstGeom prst="rect">
            <a:avLst/>
          </a:prstGeom>
          <a:noFill/>
          <a:ln>
            <a:noFill/>
          </a:ln>
        </p:spPr>
      </p:pic>
      <p:pic>
        <p:nvPicPr>
          <p:cNvPr id="1026" name="Picture 2" descr="DC Greens">
            <a:extLst>
              <a:ext uri="{FF2B5EF4-FFF2-40B4-BE49-F238E27FC236}">
                <a16:creationId xmlns:a16="http://schemas.microsoft.com/office/drawing/2014/main" id="{1A203413-79E2-4F32-9449-7D9107BE6D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9497" y="5481711"/>
            <a:ext cx="3943350" cy="1162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6122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0"/>
          <p:cNvSpPr txBox="1">
            <a:spLocks noGrp="1"/>
          </p:cNvSpPr>
          <p:nvPr>
            <p:ph type="title"/>
          </p:nvPr>
        </p:nvSpPr>
        <p:spPr>
          <a:xfrm>
            <a:off x="481011" y="327025"/>
            <a:ext cx="5324477" cy="1630363"/>
          </a:xfrm>
          <a:prstGeom prst="rect">
            <a:avLst/>
          </a:prstGeom>
        </p:spPr>
        <p:txBody>
          <a:bodyPr spcFirstLastPara="1" vert="horz" lIns="91440" tIns="45720" rIns="91440" bIns="45720" rtlCol="0" anchor="b" anchorCtr="0">
            <a:normAutofit/>
          </a:bodyPr>
          <a:lstStyle/>
          <a:p>
            <a:pPr>
              <a:spcBef>
                <a:spcPct val="0"/>
              </a:spcBef>
            </a:pPr>
            <a:r>
              <a:rPr lang="en-US" sz="3600" dirty="0">
                <a:solidFill>
                  <a:schemeClr val="tx1"/>
                </a:solidFill>
              </a:rPr>
              <a:t>How to find these additional food resources</a:t>
            </a:r>
          </a:p>
        </p:txBody>
      </p:sp>
      <p:sp>
        <p:nvSpPr>
          <p:cNvPr id="131" name="Google Shape;131;p20"/>
          <p:cNvSpPr txBox="1">
            <a:spLocks noGrp="1"/>
          </p:cNvSpPr>
          <p:nvPr>
            <p:ph type="body" idx="1"/>
          </p:nvPr>
        </p:nvSpPr>
        <p:spPr>
          <a:xfrm>
            <a:off x="481013" y="2286001"/>
            <a:ext cx="5324475" cy="3919538"/>
          </a:xfrm>
          <a:prstGeom prst="rect">
            <a:avLst/>
          </a:prstGeom>
        </p:spPr>
        <p:txBody>
          <a:bodyPr spcFirstLastPara="1" vert="horz" lIns="91440" tIns="45720" rIns="91440" bIns="45720" rtlCol="0" anchor="t" anchorCtr="0">
            <a:normAutofit lnSpcReduction="10000"/>
          </a:bodyPr>
          <a:lstStyle/>
          <a:p>
            <a:pPr indent="-228600">
              <a:buClr>
                <a:srgbClr val="000000"/>
              </a:buClr>
              <a:buSzPts val="1800"/>
              <a:buFont typeface="Arial" panose="020B0604020202020204" pitchFamily="34" charset="0"/>
              <a:buChar char="•"/>
            </a:pPr>
            <a:r>
              <a:rPr lang="en-US" dirty="0">
                <a:sym typeface="Roboto"/>
              </a:rPr>
              <a:t>Find the District’s food resource map and more details on</a:t>
            </a:r>
            <a:r>
              <a:rPr lang="en-US" b="1" dirty="0">
                <a:sym typeface="Roboto"/>
              </a:rPr>
              <a:t> coronavirus.dc.gov/food</a:t>
            </a:r>
          </a:p>
          <a:p>
            <a:pPr indent="-228600">
              <a:buClr>
                <a:srgbClr val="000000"/>
              </a:buClr>
              <a:buSzPts val="1800"/>
              <a:buFont typeface="Arial" panose="020B0604020202020204" pitchFamily="34" charset="0"/>
              <a:buChar char="•"/>
            </a:pPr>
            <a:endParaRPr lang="en-US" dirty="0">
              <a:sym typeface="Roboto"/>
            </a:endParaRPr>
          </a:p>
          <a:p>
            <a:pPr indent="-228600">
              <a:buClr>
                <a:srgbClr val="000000"/>
              </a:buClr>
              <a:buSzPts val="1800"/>
              <a:buFont typeface="Arial" panose="020B0604020202020204" pitchFamily="34" charset="0"/>
              <a:buChar char="•"/>
            </a:pPr>
            <a:r>
              <a:rPr lang="en-US" dirty="0">
                <a:sym typeface="Roboto"/>
              </a:rPr>
              <a:t>Hotline for isolation: </a:t>
            </a:r>
            <a:r>
              <a:rPr lang="en-US" b="1" dirty="0">
                <a:sym typeface="Roboto"/>
              </a:rPr>
              <a:t>1-888-349-8323</a:t>
            </a:r>
            <a:r>
              <a:rPr lang="en-US" dirty="0">
                <a:sym typeface="Roboto"/>
              </a:rPr>
              <a:t> or visit </a:t>
            </a:r>
            <a:r>
              <a:rPr lang="en-US" b="1" dirty="0">
                <a:sym typeface="Roboto"/>
              </a:rPr>
              <a:t>gethelp.dc.gov</a:t>
            </a:r>
          </a:p>
          <a:p>
            <a:pPr indent="-228600">
              <a:buClr>
                <a:srgbClr val="000000"/>
              </a:buClr>
              <a:buSzPts val="1800"/>
              <a:buFont typeface="Arial" panose="020B0604020202020204" pitchFamily="34" charset="0"/>
              <a:buChar char="•"/>
            </a:pPr>
            <a:endParaRPr lang="en-US" b="1" dirty="0">
              <a:sym typeface="Roboto"/>
            </a:endParaRPr>
          </a:p>
          <a:p>
            <a:pPr indent="-228600">
              <a:buClr>
                <a:srgbClr val="000000"/>
              </a:buClr>
              <a:buSzPts val="1800"/>
              <a:buFont typeface="Arial" panose="020B0604020202020204" pitchFamily="34" charset="0"/>
              <a:buChar char="•"/>
            </a:pPr>
            <a:r>
              <a:rPr lang="en-US" b="1" dirty="0"/>
              <a:t>Questions? Email dcfoodpolicy@dc.gov</a:t>
            </a:r>
          </a:p>
        </p:txBody>
      </p:sp>
      <p:pic>
        <p:nvPicPr>
          <p:cNvPr id="132" name="Google Shape;132;p20" descr="A close up of a map&#10;&#10;Description automatically generated"/>
          <p:cNvPicPr preferRelativeResize="0"/>
          <p:nvPr/>
        </p:nvPicPr>
        <p:blipFill rotWithShape="1">
          <a:blip r:embed="rId3"/>
          <a:srcRect l="219"/>
          <a:stretch/>
        </p:blipFill>
        <p:spPr>
          <a:xfrm>
            <a:off x="5966355" y="1"/>
            <a:ext cx="6225645" cy="6856412"/>
          </a:xfrm>
          <a:custGeom>
            <a:avLst/>
            <a:gdLst/>
            <a:ahLst/>
            <a:cxnLst/>
            <a:rect l="l" t="t" r="r" b="b"/>
            <a:pathLst>
              <a:path w="5620032" h="6856412">
                <a:moveTo>
                  <a:pt x="13187" y="0"/>
                </a:moveTo>
                <a:lnTo>
                  <a:pt x="5620032" y="0"/>
                </a:lnTo>
                <a:lnTo>
                  <a:pt x="5620032" y="6856412"/>
                </a:lnTo>
                <a:lnTo>
                  <a:pt x="0" y="6856412"/>
                </a:lnTo>
                <a:lnTo>
                  <a:pt x="64318" y="6298274"/>
                </a:lnTo>
                <a:cubicBezTo>
                  <a:pt x="203221" y="4970220"/>
                  <a:pt x="240510" y="3632077"/>
                  <a:pt x="97152" y="2276000"/>
                </a:cubicBezTo>
                <a:cubicBezTo>
                  <a:pt x="35713" y="1694824"/>
                  <a:pt x="7455" y="1116942"/>
                  <a:pt x="6154" y="541737"/>
                </a:cubicBezTo>
                <a:close/>
              </a:path>
            </a:pathLst>
          </a:custGeom>
          <a:noFill/>
        </p:spPr>
      </p:pic>
      <p:pic>
        <p:nvPicPr>
          <p:cNvPr id="6" name="Google Shape;119;p18" descr="A close up of a sign&#10;&#10;Description automatically generated">
            <a:extLst>
              <a:ext uri="{FF2B5EF4-FFF2-40B4-BE49-F238E27FC236}">
                <a16:creationId xmlns:a16="http://schemas.microsoft.com/office/drawing/2014/main" id="{47A4125E-32B2-43FE-A14A-DAC33F50CEC4}"/>
              </a:ext>
            </a:extLst>
          </p:cNvPr>
          <p:cNvPicPr preferRelativeResize="0"/>
          <p:nvPr/>
        </p:nvPicPr>
        <p:blipFill>
          <a:blip r:embed="rId4">
            <a:alphaModFix/>
          </a:blip>
          <a:stretch>
            <a:fillRect/>
          </a:stretch>
        </p:blipFill>
        <p:spPr>
          <a:xfrm>
            <a:off x="10172800" y="0"/>
            <a:ext cx="2019200" cy="1181233"/>
          </a:xfrm>
          <a:prstGeom prst="rect">
            <a:avLst/>
          </a:prstGeom>
          <a:noFill/>
          <a:ln>
            <a:noFill/>
          </a:ln>
        </p:spPr>
      </p:pic>
    </p:spTree>
    <p:extLst>
      <p:ext uri="{BB962C8B-B14F-4D97-AF65-F5344CB8AC3E}">
        <p14:creationId xmlns:p14="http://schemas.microsoft.com/office/powerpoint/2010/main" val="39522771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94783-CA0B-1343-A41D-3370EED43AD4}"/>
              </a:ext>
            </a:extLst>
          </p:cNvPr>
          <p:cNvSpPr>
            <a:spLocks noGrp="1"/>
          </p:cNvSpPr>
          <p:nvPr>
            <p:ph type="title"/>
          </p:nvPr>
        </p:nvSpPr>
        <p:spPr/>
        <p:txBody>
          <a:bodyPr/>
          <a:lstStyle/>
          <a:p>
            <a:pPr algn="ctr"/>
            <a:r>
              <a:rPr lang="en-US" dirty="0">
                <a:solidFill>
                  <a:srgbClr val="210575"/>
                </a:solidFill>
                <a:latin typeface="Georgia" panose="02040502050405020303" pitchFamily="18" charset="0"/>
              </a:rPr>
              <a:t>Questions?</a:t>
            </a:r>
          </a:p>
        </p:txBody>
      </p:sp>
      <p:pic>
        <p:nvPicPr>
          <p:cNvPr id="4" name="Picture 3">
            <a:extLst>
              <a:ext uri="{FF2B5EF4-FFF2-40B4-BE49-F238E27FC236}">
                <a16:creationId xmlns:a16="http://schemas.microsoft.com/office/drawing/2014/main" id="{91FEAA9F-F801-AB46-8CBF-42AC0BB43F9C}"/>
              </a:ext>
            </a:extLst>
          </p:cNvPr>
          <p:cNvPicPr>
            <a:picLocks noChangeAspect="1"/>
          </p:cNvPicPr>
          <p:nvPr/>
        </p:nvPicPr>
        <p:blipFill>
          <a:blip r:embed="rId2"/>
          <a:stretch>
            <a:fillRect/>
          </a:stretch>
        </p:blipFill>
        <p:spPr>
          <a:xfrm>
            <a:off x="10469737" y="5591908"/>
            <a:ext cx="1595584" cy="1088182"/>
          </a:xfrm>
          <a:prstGeom prst="rect">
            <a:avLst/>
          </a:prstGeom>
        </p:spPr>
      </p:pic>
      <p:sp>
        <p:nvSpPr>
          <p:cNvPr id="5" name="Footer Placeholder 4">
            <a:extLst>
              <a:ext uri="{FF2B5EF4-FFF2-40B4-BE49-F238E27FC236}">
                <a16:creationId xmlns:a16="http://schemas.microsoft.com/office/drawing/2014/main" id="{DFAE075D-65DD-E34E-8130-3D1173E67984}"/>
              </a:ext>
            </a:extLst>
          </p:cNvPr>
          <p:cNvSpPr>
            <a:spLocks noGrp="1"/>
          </p:cNvSpPr>
          <p:nvPr>
            <p:ph type="ftr" sz="quarter" idx="11"/>
          </p:nvPr>
        </p:nvSpPr>
        <p:spPr/>
        <p:txBody>
          <a:bodyPr/>
          <a:lstStyle/>
          <a:p>
            <a:r>
              <a:rPr lang="en-US" dirty="0" err="1">
                <a:solidFill>
                  <a:srgbClr val="210575"/>
                </a:solidFill>
                <a:latin typeface="Georgia" panose="02040502050405020303" pitchFamily="18" charset="0"/>
              </a:rPr>
              <a:t>www.dchunger.org</a:t>
            </a:r>
            <a:r>
              <a:rPr lang="en-US" dirty="0">
                <a:solidFill>
                  <a:srgbClr val="210575"/>
                </a:solidFill>
                <a:latin typeface="Georgia" panose="02040502050405020303" pitchFamily="18" charset="0"/>
              </a:rPr>
              <a:t> - (202) 640-1088 - </a:t>
            </a:r>
            <a:r>
              <a:rPr lang="en-US" dirty="0" err="1">
                <a:solidFill>
                  <a:srgbClr val="210575"/>
                </a:solidFill>
                <a:latin typeface="Georgia" panose="02040502050405020303" pitchFamily="18" charset="0"/>
              </a:rPr>
              <a:t>info@dchunger.org</a:t>
            </a:r>
            <a:endParaRPr lang="en-US" dirty="0">
              <a:solidFill>
                <a:srgbClr val="210575"/>
              </a:solidFill>
              <a:latin typeface="Georgia" panose="02040502050405020303" pitchFamily="18" charset="0"/>
            </a:endParaRPr>
          </a:p>
        </p:txBody>
      </p:sp>
      <p:pic>
        <p:nvPicPr>
          <p:cNvPr id="8" name="Picture 4" descr="Nutrition Questions">
            <a:extLst>
              <a:ext uri="{FF2B5EF4-FFF2-40B4-BE49-F238E27FC236}">
                <a16:creationId xmlns:a16="http://schemas.microsoft.com/office/drawing/2014/main" id="{7C4092E5-5706-4C4F-A65C-E177D657787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191000" y="2096294"/>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80593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94783-CA0B-1343-A41D-3370EED43AD4}"/>
              </a:ext>
            </a:extLst>
          </p:cNvPr>
          <p:cNvSpPr>
            <a:spLocks noGrp="1"/>
          </p:cNvSpPr>
          <p:nvPr>
            <p:ph type="title"/>
          </p:nvPr>
        </p:nvSpPr>
        <p:spPr/>
        <p:txBody>
          <a:bodyPr/>
          <a:lstStyle/>
          <a:p>
            <a:r>
              <a:rPr lang="en-US" dirty="0">
                <a:solidFill>
                  <a:srgbClr val="210575"/>
                </a:solidFill>
                <a:latin typeface="Georgia" panose="02040502050405020303" pitchFamily="18" charset="0"/>
              </a:rPr>
              <a:t>Goal of the webinar </a:t>
            </a:r>
          </a:p>
        </p:txBody>
      </p:sp>
      <p:sp>
        <p:nvSpPr>
          <p:cNvPr id="3" name="Content Placeholder 2">
            <a:extLst>
              <a:ext uri="{FF2B5EF4-FFF2-40B4-BE49-F238E27FC236}">
                <a16:creationId xmlns:a16="http://schemas.microsoft.com/office/drawing/2014/main" id="{3077B2F7-EA2A-8447-AA46-414867F4DCDB}"/>
              </a:ext>
            </a:extLst>
          </p:cNvPr>
          <p:cNvSpPr>
            <a:spLocks noGrp="1"/>
          </p:cNvSpPr>
          <p:nvPr>
            <p:ph idx="1"/>
          </p:nvPr>
        </p:nvSpPr>
        <p:spPr/>
        <p:txBody>
          <a:bodyPr/>
          <a:lstStyle/>
          <a:p>
            <a:pPr marL="457200" lvl="0" indent="-342900">
              <a:spcBef>
                <a:spcPts val="800"/>
              </a:spcBef>
              <a:buClr>
                <a:srgbClr val="000000"/>
              </a:buClr>
              <a:buSzPts val="1800"/>
              <a:buChar char="●"/>
            </a:pPr>
            <a:r>
              <a:rPr lang="en-US" dirty="0">
                <a:solidFill>
                  <a:srgbClr val="000000"/>
                </a:solidFill>
                <a:latin typeface="Georgia" panose="02040502050405020303" pitchFamily="18" charset="0"/>
              </a:rPr>
              <a:t>This webinar will provide important updates on federal and local food programs and share information on how eligible seniors can apply and participate in these programs. </a:t>
            </a:r>
          </a:p>
          <a:p>
            <a:pPr marL="457200" lvl="0" indent="-342900">
              <a:spcBef>
                <a:spcPts val="800"/>
              </a:spcBef>
              <a:buClr>
                <a:srgbClr val="000000"/>
              </a:buClr>
              <a:buSzPts val="1800"/>
              <a:buChar char="●"/>
            </a:pPr>
            <a:r>
              <a:rPr lang="en-US" dirty="0">
                <a:solidFill>
                  <a:srgbClr val="000000"/>
                </a:solidFill>
                <a:latin typeface="Georgia" panose="02040502050405020303" pitchFamily="18" charset="0"/>
              </a:rPr>
              <a:t>This webinar is aimed at organizations who directly support District older adults. </a:t>
            </a:r>
          </a:p>
          <a:p>
            <a:pPr marL="457200" lvl="0" indent="-342900">
              <a:spcBef>
                <a:spcPts val="800"/>
              </a:spcBef>
              <a:buClr>
                <a:srgbClr val="000000"/>
              </a:buClr>
              <a:buSzPts val="1800"/>
              <a:buChar char="●"/>
            </a:pPr>
            <a:r>
              <a:rPr lang="en-US" dirty="0">
                <a:solidFill>
                  <a:srgbClr val="000000"/>
                </a:solidFill>
                <a:latin typeface="Georgia" panose="02040502050405020303" pitchFamily="18" charset="0"/>
              </a:rPr>
              <a:t>This webinar is a high-level overview of several programs, and we will provide contact information if you want to learn more about specific programs. </a:t>
            </a:r>
          </a:p>
        </p:txBody>
      </p:sp>
      <p:pic>
        <p:nvPicPr>
          <p:cNvPr id="4" name="Picture 3">
            <a:extLst>
              <a:ext uri="{FF2B5EF4-FFF2-40B4-BE49-F238E27FC236}">
                <a16:creationId xmlns:a16="http://schemas.microsoft.com/office/drawing/2014/main" id="{91FEAA9F-F801-AB46-8CBF-42AC0BB43F9C}"/>
              </a:ext>
            </a:extLst>
          </p:cNvPr>
          <p:cNvPicPr>
            <a:picLocks noChangeAspect="1"/>
          </p:cNvPicPr>
          <p:nvPr/>
        </p:nvPicPr>
        <p:blipFill>
          <a:blip r:embed="rId2"/>
          <a:stretch>
            <a:fillRect/>
          </a:stretch>
        </p:blipFill>
        <p:spPr>
          <a:xfrm>
            <a:off x="10469737" y="5591908"/>
            <a:ext cx="1595584" cy="1088182"/>
          </a:xfrm>
          <a:prstGeom prst="rect">
            <a:avLst/>
          </a:prstGeom>
        </p:spPr>
      </p:pic>
      <p:sp>
        <p:nvSpPr>
          <p:cNvPr id="5" name="Footer Placeholder 4">
            <a:extLst>
              <a:ext uri="{FF2B5EF4-FFF2-40B4-BE49-F238E27FC236}">
                <a16:creationId xmlns:a16="http://schemas.microsoft.com/office/drawing/2014/main" id="{DFAE075D-65DD-E34E-8130-3D1173E67984}"/>
              </a:ext>
            </a:extLst>
          </p:cNvPr>
          <p:cNvSpPr>
            <a:spLocks noGrp="1"/>
          </p:cNvSpPr>
          <p:nvPr>
            <p:ph type="ftr" sz="quarter" idx="11"/>
          </p:nvPr>
        </p:nvSpPr>
        <p:spPr/>
        <p:txBody>
          <a:bodyPr/>
          <a:lstStyle/>
          <a:p>
            <a:r>
              <a:rPr lang="en-US" dirty="0" err="1">
                <a:solidFill>
                  <a:srgbClr val="210575"/>
                </a:solidFill>
                <a:latin typeface="Georgia" panose="02040502050405020303" pitchFamily="18" charset="0"/>
              </a:rPr>
              <a:t>www.dchunger.org</a:t>
            </a:r>
            <a:r>
              <a:rPr lang="en-US" dirty="0">
                <a:solidFill>
                  <a:srgbClr val="210575"/>
                </a:solidFill>
                <a:latin typeface="Georgia" panose="02040502050405020303" pitchFamily="18" charset="0"/>
              </a:rPr>
              <a:t> - (202) 640-1088 - </a:t>
            </a:r>
            <a:r>
              <a:rPr lang="en-US" dirty="0" err="1">
                <a:solidFill>
                  <a:srgbClr val="210575"/>
                </a:solidFill>
                <a:latin typeface="Georgia" panose="02040502050405020303" pitchFamily="18" charset="0"/>
              </a:rPr>
              <a:t>info@dchunger.org</a:t>
            </a:r>
            <a:endParaRPr lang="en-US" dirty="0">
              <a:solidFill>
                <a:srgbClr val="210575"/>
              </a:solidFill>
              <a:latin typeface="Georgia" panose="02040502050405020303" pitchFamily="18" charset="0"/>
            </a:endParaRPr>
          </a:p>
        </p:txBody>
      </p:sp>
    </p:spTree>
    <p:extLst>
      <p:ext uri="{BB962C8B-B14F-4D97-AF65-F5344CB8AC3E}">
        <p14:creationId xmlns:p14="http://schemas.microsoft.com/office/powerpoint/2010/main" val="2164701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94783-CA0B-1343-A41D-3370EED43AD4}"/>
              </a:ext>
            </a:extLst>
          </p:cNvPr>
          <p:cNvSpPr>
            <a:spLocks noGrp="1"/>
          </p:cNvSpPr>
          <p:nvPr>
            <p:ph type="title"/>
          </p:nvPr>
        </p:nvSpPr>
        <p:spPr/>
        <p:txBody>
          <a:bodyPr/>
          <a:lstStyle/>
          <a:p>
            <a:r>
              <a:rPr lang="en-US" dirty="0">
                <a:solidFill>
                  <a:srgbClr val="210575"/>
                </a:solidFill>
                <a:latin typeface="Georgia" panose="02040502050405020303" pitchFamily="18" charset="0"/>
              </a:rPr>
              <a:t>Programs covered during this webinar</a:t>
            </a:r>
          </a:p>
        </p:txBody>
      </p:sp>
      <p:sp>
        <p:nvSpPr>
          <p:cNvPr id="3" name="Content Placeholder 2">
            <a:extLst>
              <a:ext uri="{FF2B5EF4-FFF2-40B4-BE49-F238E27FC236}">
                <a16:creationId xmlns:a16="http://schemas.microsoft.com/office/drawing/2014/main" id="{3077B2F7-EA2A-8447-AA46-414867F4DCDB}"/>
              </a:ext>
            </a:extLst>
          </p:cNvPr>
          <p:cNvSpPr>
            <a:spLocks noGrp="1"/>
          </p:cNvSpPr>
          <p:nvPr>
            <p:ph idx="1"/>
          </p:nvPr>
        </p:nvSpPr>
        <p:spPr/>
        <p:txBody>
          <a:bodyPr/>
          <a:lstStyle/>
          <a:p>
            <a:pPr marL="457200" indent="-342900">
              <a:spcBef>
                <a:spcPts val="800"/>
              </a:spcBef>
              <a:buClr>
                <a:srgbClr val="000000"/>
              </a:buClr>
              <a:buSzPts val="1800"/>
              <a:buFont typeface="Arial" panose="020B0604020202020204" pitchFamily="34" charset="0"/>
              <a:buChar char="●"/>
            </a:pPr>
            <a:r>
              <a:rPr lang="en-US" dirty="0">
                <a:solidFill>
                  <a:srgbClr val="000000"/>
                </a:solidFill>
                <a:latin typeface="Georgia" panose="02040502050405020303" pitchFamily="18" charset="0"/>
              </a:rPr>
              <a:t>Supplemental Nutrition Assistance Program (SNAP) </a:t>
            </a:r>
          </a:p>
          <a:p>
            <a:pPr marL="457200" lvl="0" indent="-342900">
              <a:spcBef>
                <a:spcPts val="800"/>
              </a:spcBef>
              <a:buClr>
                <a:srgbClr val="000000"/>
              </a:buClr>
              <a:buSzPts val="1800"/>
              <a:buChar char="●"/>
            </a:pPr>
            <a:r>
              <a:rPr lang="en-US" dirty="0">
                <a:solidFill>
                  <a:srgbClr val="000000"/>
                </a:solidFill>
                <a:latin typeface="Georgia" panose="02040502050405020303" pitchFamily="18" charset="0"/>
              </a:rPr>
              <a:t>Federal Stimulus Checks</a:t>
            </a:r>
          </a:p>
          <a:p>
            <a:pPr marL="457200" indent="-342900">
              <a:spcBef>
                <a:spcPts val="800"/>
              </a:spcBef>
              <a:buClr>
                <a:srgbClr val="000000"/>
              </a:buClr>
              <a:buSzPts val="1800"/>
              <a:buFont typeface="Arial" panose="020B0604020202020204" pitchFamily="34" charset="0"/>
              <a:buChar char="●"/>
            </a:pPr>
            <a:r>
              <a:rPr lang="en-US" dirty="0">
                <a:solidFill>
                  <a:srgbClr val="000000"/>
                </a:solidFill>
                <a:latin typeface="Georgia" panose="02040502050405020303" pitchFamily="18" charset="0"/>
              </a:rPr>
              <a:t>Senior Meals</a:t>
            </a:r>
          </a:p>
          <a:p>
            <a:pPr marL="457200" lvl="0" indent="-342900">
              <a:spcBef>
                <a:spcPts val="800"/>
              </a:spcBef>
              <a:buClr>
                <a:srgbClr val="000000"/>
              </a:buClr>
              <a:buSzPts val="1800"/>
              <a:buChar char="●"/>
            </a:pPr>
            <a:r>
              <a:rPr lang="en-US" dirty="0">
                <a:solidFill>
                  <a:srgbClr val="000000"/>
                </a:solidFill>
                <a:latin typeface="Georgia" panose="02040502050405020303" pitchFamily="18" charset="0"/>
              </a:rPr>
              <a:t>Grocery Distribution </a:t>
            </a:r>
          </a:p>
          <a:p>
            <a:pPr marL="457200" lvl="0" indent="-342900">
              <a:spcBef>
                <a:spcPts val="800"/>
              </a:spcBef>
              <a:buClr>
                <a:srgbClr val="000000"/>
              </a:buClr>
              <a:buSzPts val="1800"/>
              <a:buChar char="●"/>
            </a:pPr>
            <a:r>
              <a:rPr lang="en-US" dirty="0">
                <a:solidFill>
                  <a:srgbClr val="000000"/>
                </a:solidFill>
                <a:latin typeface="Georgia" panose="02040502050405020303" pitchFamily="18" charset="0"/>
              </a:rPr>
              <a:t>Other food resources available during COVID-19 </a:t>
            </a:r>
          </a:p>
        </p:txBody>
      </p:sp>
      <p:pic>
        <p:nvPicPr>
          <p:cNvPr id="4" name="Picture 3">
            <a:extLst>
              <a:ext uri="{FF2B5EF4-FFF2-40B4-BE49-F238E27FC236}">
                <a16:creationId xmlns:a16="http://schemas.microsoft.com/office/drawing/2014/main" id="{91FEAA9F-F801-AB46-8CBF-42AC0BB43F9C}"/>
              </a:ext>
            </a:extLst>
          </p:cNvPr>
          <p:cNvPicPr>
            <a:picLocks noChangeAspect="1"/>
          </p:cNvPicPr>
          <p:nvPr/>
        </p:nvPicPr>
        <p:blipFill>
          <a:blip r:embed="rId2"/>
          <a:stretch>
            <a:fillRect/>
          </a:stretch>
        </p:blipFill>
        <p:spPr>
          <a:xfrm>
            <a:off x="10469737" y="5591908"/>
            <a:ext cx="1595584" cy="1088182"/>
          </a:xfrm>
          <a:prstGeom prst="rect">
            <a:avLst/>
          </a:prstGeom>
        </p:spPr>
      </p:pic>
      <p:sp>
        <p:nvSpPr>
          <p:cNvPr id="5" name="Footer Placeholder 4">
            <a:extLst>
              <a:ext uri="{FF2B5EF4-FFF2-40B4-BE49-F238E27FC236}">
                <a16:creationId xmlns:a16="http://schemas.microsoft.com/office/drawing/2014/main" id="{DFAE075D-65DD-E34E-8130-3D1173E67984}"/>
              </a:ext>
            </a:extLst>
          </p:cNvPr>
          <p:cNvSpPr>
            <a:spLocks noGrp="1"/>
          </p:cNvSpPr>
          <p:nvPr>
            <p:ph type="ftr" sz="quarter" idx="11"/>
          </p:nvPr>
        </p:nvSpPr>
        <p:spPr/>
        <p:txBody>
          <a:bodyPr/>
          <a:lstStyle/>
          <a:p>
            <a:r>
              <a:rPr lang="en-US" dirty="0" err="1">
                <a:solidFill>
                  <a:srgbClr val="210575"/>
                </a:solidFill>
                <a:latin typeface="Georgia" panose="02040502050405020303" pitchFamily="18" charset="0"/>
              </a:rPr>
              <a:t>www.dchunger.org</a:t>
            </a:r>
            <a:r>
              <a:rPr lang="en-US" dirty="0">
                <a:solidFill>
                  <a:srgbClr val="210575"/>
                </a:solidFill>
                <a:latin typeface="Georgia" panose="02040502050405020303" pitchFamily="18" charset="0"/>
              </a:rPr>
              <a:t> - (202) 640-1088 - </a:t>
            </a:r>
            <a:r>
              <a:rPr lang="en-US" dirty="0" err="1">
                <a:solidFill>
                  <a:srgbClr val="210575"/>
                </a:solidFill>
                <a:latin typeface="Georgia" panose="02040502050405020303" pitchFamily="18" charset="0"/>
              </a:rPr>
              <a:t>info@dchunger.org</a:t>
            </a:r>
            <a:endParaRPr lang="en-US" dirty="0">
              <a:solidFill>
                <a:srgbClr val="210575"/>
              </a:solidFill>
              <a:latin typeface="Georgia" panose="02040502050405020303" pitchFamily="18" charset="0"/>
            </a:endParaRPr>
          </a:p>
        </p:txBody>
      </p:sp>
    </p:spTree>
    <p:extLst>
      <p:ext uri="{BB962C8B-B14F-4D97-AF65-F5344CB8AC3E}">
        <p14:creationId xmlns:p14="http://schemas.microsoft.com/office/powerpoint/2010/main" val="2313240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E94783-CA0B-1343-A41D-3370EED43AD4}"/>
              </a:ext>
            </a:extLst>
          </p:cNvPr>
          <p:cNvSpPr>
            <a:spLocks noGrp="1"/>
          </p:cNvSpPr>
          <p:nvPr>
            <p:ph type="title"/>
          </p:nvPr>
        </p:nvSpPr>
        <p:spPr/>
        <p:txBody>
          <a:bodyPr/>
          <a:lstStyle/>
          <a:p>
            <a:pPr algn="ctr"/>
            <a:r>
              <a:rPr lang="en-US" dirty="0">
                <a:solidFill>
                  <a:srgbClr val="210575"/>
                </a:solidFill>
                <a:latin typeface="Georgia" panose="02040502050405020303" pitchFamily="18" charset="0"/>
              </a:rPr>
              <a:t>D.C. Hunger Solutions</a:t>
            </a:r>
          </a:p>
        </p:txBody>
      </p:sp>
      <p:sp>
        <p:nvSpPr>
          <p:cNvPr id="6" name="Content Placeholder 5">
            <a:extLst>
              <a:ext uri="{FF2B5EF4-FFF2-40B4-BE49-F238E27FC236}">
                <a16:creationId xmlns:a16="http://schemas.microsoft.com/office/drawing/2014/main" id="{90A6391B-4C17-43E6-8638-3D8A47DAC26F}"/>
              </a:ext>
            </a:extLst>
          </p:cNvPr>
          <p:cNvSpPr>
            <a:spLocks noGrp="1"/>
          </p:cNvSpPr>
          <p:nvPr>
            <p:ph sz="half" idx="1"/>
          </p:nvPr>
        </p:nvSpPr>
        <p:spPr/>
        <p:txBody>
          <a:bodyPr>
            <a:normAutofit fontScale="92500"/>
          </a:bodyPr>
          <a:lstStyle/>
          <a:p>
            <a:r>
              <a:rPr lang="en-US" dirty="0">
                <a:latin typeface="Georgia" panose="02040502050405020303" pitchFamily="18" charset="0"/>
              </a:rPr>
              <a:t>Executive Director Beverley Wheeler, EdD.</a:t>
            </a:r>
          </a:p>
          <a:p>
            <a:endParaRPr lang="en-US" dirty="0">
              <a:latin typeface="Georgia" panose="02040502050405020303" pitchFamily="18" charset="0"/>
            </a:endParaRPr>
          </a:p>
          <a:p>
            <a:r>
              <a:rPr lang="en-US" dirty="0">
                <a:latin typeface="Georgia" panose="02040502050405020303" pitchFamily="18" charset="0"/>
              </a:rPr>
              <a:t>D.C. Hunger Solutions is an initiative of the Food Research &amp; Action Center (FRAC). We work to create a hunger-free community and improve the nutrition, health, economic security, and well-being of low-income District residents.</a:t>
            </a:r>
          </a:p>
        </p:txBody>
      </p:sp>
      <p:sp>
        <p:nvSpPr>
          <p:cNvPr id="5" name="Footer Placeholder 4">
            <a:extLst>
              <a:ext uri="{FF2B5EF4-FFF2-40B4-BE49-F238E27FC236}">
                <a16:creationId xmlns:a16="http://schemas.microsoft.com/office/drawing/2014/main" id="{DFAE075D-65DD-E34E-8130-3D1173E67984}"/>
              </a:ext>
            </a:extLst>
          </p:cNvPr>
          <p:cNvSpPr>
            <a:spLocks noGrp="1"/>
          </p:cNvSpPr>
          <p:nvPr>
            <p:ph type="ftr" sz="quarter" idx="11"/>
          </p:nvPr>
        </p:nvSpPr>
        <p:spPr/>
        <p:txBody>
          <a:bodyPr/>
          <a:lstStyle/>
          <a:p>
            <a:r>
              <a:rPr lang="en-US" dirty="0" err="1">
                <a:solidFill>
                  <a:srgbClr val="210575"/>
                </a:solidFill>
                <a:latin typeface="Georgia" panose="02040502050405020303" pitchFamily="18" charset="0"/>
              </a:rPr>
              <a:t>www.dchunger.org</a:t>
            </a:r>
            <a:r>
              <a:rPr lang="en-US" dirty="0">
                <a:solidFill>
                  <a:srgbClr val="210575"/>
                </a:solidFill>
                <a:latin typeface="Georgia" panose="02040502050405020303" pitchFamily="18" charset="0"/>
              </a:rPr>
              <a:t> - (202) 640-1088 - </a:t>
            </a:r>
            <a:r>
              <a:rPr lang="en-US" dirty="0" err="1">
                <a:solidFill>
                  <a:srgbClr val="210575"/>
                </a:solidFill>
                <a:latin typeface="Georgia" panose="02040502050405020303" pitchFamily="18" charset="0"/>
              </a:rPr>
              <a:t>info@dchunger.org</a:t>
            </a:r>
            <a:endParaRPr lang="en-US" dirty="0">
              <a:solidFill>
                <a:srgbClr val="210575"/>
              </a:solidFill>
              <a:latin typeface="Georgia" panose="02040502050405020303" pitchFamily="18" charset="0"/>
            </a:endParaRPr>
          </a:p>
        </p:txBody>
      </p:sp>
      <p:pic>
        <p:nvPicPr>
          <p:cNvPr id="13" name="Content Placeholder 12">
            <a:extLst>
              <a:ext uri="{FF2B5EF4-FFF2-40B4-BE49-F238E27FC236}">
                <a16:creationId xmlns:a16="http://schemas.microsoft.com/office/drawing/2014/main" id="{4A6A38D2-7A9F-4030-A4FF-825054F79D1C}"/>
              </a:ext>
            </a:extLst>
          </p:cNvPr>
          <p:cNvPicPr>
            <a:picLocks noGrp="1" noChangeAspect="1"/>
          </p:cNvPicPr>
          <p:nvPr>
            <p:ph sz="half" idx="2"/>
          </p:nvPr>
        </p:nvPicPr>
        <p:blipFill>
          <a:blip r:embed="rId2"/>
          <a:stretch>
            <a:fillRect/>
          </a:stretch>
        </p:blipFill>
        <p:spPr>
          <a:xfrm>
            <a:off x="6779724" y="1825625"/>
            <a:ext cx="3966551" cy="4351338"/>
          </a:xfrm>
        </p:spPr>
      </p:pic>
      <p:pic>
        <p:nvPicPr>
          <p:cNvPr id="4" name="Picture 3">
            <a:extLst>
              <a:ext uri="{FF2B5EF4-FFF2-40B4-BE49-F238E27FC236}">
                <a16:creationId xmlns:a16="http://schemas.microsoft.com/office/drawing/2014/main" id="{91FEAA9F-F801-AB46-8CBF-42AC0BB43F9C}"/>
              </a:ext>
            </a:extLst>
          </p:cNvPr>
          <p:cNvPicPr>
            <a:picLocks noChangeAspect="1"/>
          </p:cNvPicPr>
          <p:nvPr/>
        </p:nvPicPr>
        <p:blipFill>
          <a:blip r:embed="rId3"/>
          <a:stretch>
            <a:fillRect/>
          </a:stretch>
        </p:blipFill>
        <p:spPr>
          <a:xfrm>
            <a:off x="10612417" y="5663381"/>
            <a:ext cx="1283778" cy="875531"/>
          </a:xfrm>
          <a:prstGeom prst="rect">
            <a:avLst/>
          </a:prstGeom>
        </p:spPr>
      </p:pic>
    </p:spTree>
    <p:extLst>
      <p:ext uri="{BB962C8B-B14F-4D97-AF65-F5344CB8AC3E}">
        <p14:creationId xmlns:p14="http://schemas.microsoft.com/office/powerpoint/2010/main" val="9661204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82589" y="3241585"/>
            <a:ext cx="9179858" cy="2646878"/>
          </a:xfrm>
          <a:prstGeom prst="rect">
            <a:avLst/>
          </a:prstGeom>
          <a:noFill/>
        </p:spPr>
        <p:txBody>
          <a:bodyPr wrap="square" rtlCol="0">
            <a:spAutoFit/>
          </a:bodyPr>
          <a:lstStyle/>
          <a:p>
            <a:pPr algn="ctr" defTabSz="457200"/>
            <a:r>
              <a:rPr lang="en-US" sz="2800" dirty="0">
                <a:solidFill>
                  <a:prstClr val="black"/>
                </a:solidFill>
                <a:latin typeface="Calibri"/>
              </a:rPr>
              <a:t>  </a:t>
            </a:r>
            <a:r>
              <a:rPr lang="en-US" sz="2400" dirty="0">
                <a:solidFill>
                  <a:prstClr val="black"/>
                </a:solidFill>
                <a:latin typeface="Calibri"/>
              </a:rPr>
              <a:t>Using World Health Organization Guidance to Transform DC into an easier City in which to Grow Older</a:t>
            </a:r>
          </a:p>
          <a:p>
            <a:pPr algn="ctr" defTabSz="457200"/>
            <a:endParaRPr lang="en-US" sz="2400" dirty="0">
              <a:solidFill>
                <a:prstClr val="black"/>
              </a:solidFill>
              <a:latin typeface="Calibri"/>
            </a:endParaRPr>
          </a:p>
          <a:p>
            <a:pPr algn="ctr" defTabSz="457200"/>
            <a:r>
              <a:rPr lang="en-US" sz="2400" dirty="0">
                <a:solidFill>
                  <a:prstClr val="black"/>
                </a:solidFill>
              </a:rPr>
              <a:t>Gail Kohn, Age-Friendly DC Coordinator</a:t>
            </a:r>
          </a:p>
          <a:p>
            <a:pPr algn="ctr" defTabSz="457200"/>
            <a:r>
              <a:rPr lang="en-US" sz="2400" dirty="0">
                <a:solidFill>
                  <a:prstClr val="black"/>
                </a:solidFill>
              </a:rPr>
              <a:t>Office of the Deputy Mayor for Health and Human Services</a:t>
            </a:r>
          </a:p>
          <a:p>
            <a:pPr algn="ctr" defTabSz="457200"/>
            <a:endParaRPr lang="en-US" sz="2400" dirty="0">
              <a:solidFill>
                <a:prstClr val="black"/>
              </a:solidFill>
              <a:latin typeface="Calibri"/>
            </a:endParaRPr>
          </a:p>
          <a:p>
            <a:pPr defTabSz="457200"/>
            <a:r>
              <a:rPr lang="en-US" dirty="0">
                <a:solidFill>
                  <a:prstClr val="black"/>
                </a:solidFill>
                <a:latin typeface="Calibri"/>
              </a:rPr>
              <a:t> </a:t>
            </a:r>
          </a:p>
        </p:txBody>
      </p:sp>
    </p:spTree>
    <p:extLst>
      <p:ext uri="{BB962C8B-B14F-4D97-AF65-F5344CB8AC3E}">
        <p14:creationId xmlns:p14="http://schemas.microsoft.com/office/powerpoint/2010/main" val="403599559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mv="urn:schemas-microsoft-com:mac:vml" xmlns="">
      <p:transition>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AD2F2-5B9F-4109-AFB0-54A361D090D8}"/>
              </a:ext>
            </a:extLst>
          </p:cNvPr>
          <p:cNvSpPr>
            <a:spLocks noGrp="1"/>
          </p:cNvSpPr>
          <p:nvPr>
            <p:ph type="ctrTitle"/>
          </p:nvPr>
        </p:nvSpPr>
        <p:spPr/>
        <p:txBody>
          <a:bodyPr/>
          <a:lstStyle/>
          <a:p>
            <a:r>
              <a:rPr lang="en-US" dirty="0"/>
              <a:t>DHS COVID-19 Updates</a:t>
            </a:r>
          </a:p>
        </p:txBody>
      </p:sp>
      <p:sp>
        <p:nvSpPr>
          <p:cNvPr id="3" name="Subtitle 2">
            <a:extLst>
              <a:ext uri="{FF2B5EF4-FFF2-40B4-BE49-F238E27FC236}">
                <a16:creationId xmlns:a16="http://schemas.microsoft.com/office/drawing/2014/main" id="{75D5C1A3-C649-43AC-9358-C8C44A76AAED}"/>
              </a:ext>
            </a:extLst>
          </p:cNvPr>
          <p:cNvSpPr>
            <a:spLocks noGrp="1"/>
          </p:cNvSpPr>
          <p:nvPr>
            <p:ph type="subTitle" idx="1"/>
          </p:nvPr>
        </p:nvSpPr>
        <p:spPr/>
        <p:txBody>
          <a:bodyPr/>
          <a:lstStyle/>
          <a:p>
            <a:r>
              <a:rPr lang="en-US" dirty="0"/>
              <a:t>Brian Campbell</a:t>
            </a:r>
          </a:p>
          <a:p>
            <a:r>
              <a:rPr lang="en-US" dirty="0"/>
              <a:t>Senior Policy Advisor </a:t>
            </a:r>
          </a:p>
          <a:p>
            <a:r>
              <a:rPr lang="en-US" dirty="0"/>
              <a:t>D.C. Department of Human Services |Economic Security Administration</a:t>
            </a:r>
          </a:p>
          <a:p>
            <a:endParaRPr lang="en-US" dirty="0"/>
          </a:p>
        </p:txBody>
      </p:sp>
    </p:spTree>
    <p:extLst>
      <p:ext uri="{BB962C8B-B14F-4D97-AF65-F5344CB8AC3E}">
        <p14:creationId xmlns:p14="http://schemas.microsoft.com/office/powerpoint/2010/main" val="35306150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7E26C-E3ED-4488-B9A9-F0A62E529EF3}"/>
              </a:ext>
            </a:extLst>
          </p:cNvPr>
          <p:cNvSpPr>
            <a:spLocks noGrp="1"/>
          </p:cNvSpPr>
          <p:nvPr>
            <p:ph type="title"/>
          </p:nvPr>
        </p:nvSpPr>
        <p:spPr/>
        <p:txBody>
          <a:bodyPr/>
          <a:lstStyle/>
          <a:p>
            <a:r>
              <a:rPr lang="en-US" dirty="0"/>
              <a:t>Qualifying for Public Benefits</a:t>
            </a:r>
          </a:p>
        </p:txBody>
      </p:sp>
      <p:grpSp>
        <p:nvGrpSpPr>
          <p:cNvPr id="8" name="Group 4">
            <a:extLst>
              <a:ext uri="{FF2B5EF4-FFF2-40B4-BE49-F238E27FC236}">
                <a16:creationId xmlns:a16="http://schemas.microsoft.com/office/drawing/2014/main" id="{A3D6A8F6-0B00-4E36-8DDE-BBB700D83C2A}"/>
              </a:ext>
            </a:extLst>
          </p:cNvPr>
          <p:cNvGrpSpPr>
            <a:grpSpLocks noChangeAspect="1"/>
          </p:cNvGrpSpPr>
          <p:nvPr/>
        </p:nvGrpSpPr>
        <p:grpSpPr bwMode="auto">
          <a:xfrm>
            <a:off x="1228398" y="2568498"/>
            <a:ext cx="8763000" cy="3167802"/>
            <a:chOff x="241" y="863"/>
            <a:chExt cx="7184" cy="2597"/>
          </a:xfrm>
        </p:grpSpPr>
        <p:sp>
          <p:nvSpPr>
            <p:cNvPr id="9" name="AutoShape 3">
              <a:extLst>
                <a:ext uri="{FF2B5EF4-FFF2-40B4-BE49-F238E27FC236}">
                  <a16:creationId xmlns:a16="http://schemas.microsoft.com/office/drawing/2014/main" id="{8DE35D75-BD50-4AA5-9BB3-13A0546EE3C5}"/>
                </a:ext>
              </a:extLst>
            </p:cNvPr>
            <p:cNvSpPr>
              <a:spLocks noChangeAspect="1" noChangeArrowheads="1" noTextEdit="1"/>
            </p:cNvSpPr>
            <p:nvPr/>
          </p:nvSpPr>
          <p:spPr bwMode="auto">
            <a:xfrm>
              <a:off x="241" y="863"/>
              <a:ext cx="7184" cy="2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9" name="Picture 5">
              <a:extLst>
                <a:ext uri="{FF2B5EF4-FFF2-40B4-BE49-F238E27FC236}">
                  <a16:creationId xmlns:a16="http://schemas.microsoft.com/office/drawing/2014/main" id="{11B03ED1-5E98-44FB-A521-A4774A165C4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84" t="12633" r="1555"/>
            <a:stretch/>
          </p:blipFill>
          <p:spPr bwMode="auto">
            <a:xfrm>
              <a:off x="297" y="1191"/>
              <a:ext cx="7023" cy="2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a:extLst>
              <a:ext uri="{FF2B5EF4-FFF2-40B4-BE49-F238E27FC236}">
                <a16:creationId xmlns:a16="http://schemas.microsoft.com/office/drawing/2014/main" id="{8FF52C7B-0599-467F-9374-03E9BAAD2ABA}"/>
              </a:ext>
            </a:extLst>
          </p:cNvPr>
          <p:cNvSpPr txBox="1"/>
          <p:nvPr/>
        </p:nvSpPr>
        <p:spPr>
          <a:xfrm>
            <a:off x="822158" y="1229580"/>
            <a:ext cx="10113370"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Individuals that have lost a job, had hours reduced, or taken unplanned leave may qualify for Unemployment Insurance, Paid Sick Leave, or Workers Compensation through the DC Department of Employment Services (DOES). These benefit levels may be higher than public benefits provided through DHS and also may impact eligibility for DHS benefits. We encourage those that may be eligible to visit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does.dc.gov/service/unemployment-compensation-process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to learn more.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44546A"/>
                </a:solidFill>
                <a:effectLst/>
                <a:uLnTx/>
                <a:uFillTx/>
                <a:latin typeface="Calibri" panose="020F0502020204030204"/>
                <a:ea typeface="+mn-ea"/>
                <a:cs typeface="+mn-cs"/>
              </a:rPr>
              <a:t>DHS Public Benefits – Monthly Income Thresholds per Family Size</a:t>
            </a:r>
          </a:p>
        </p:txBody>
      </p:sp>
    </p:spTree>
    <p:extLst>
      <p:ext uri="{BB962C8B-B14F-4D97-AF65-F5344CB8AC3E}">
        <p14:creationId xmlns:p14="http://schemas.microsoft.com/office/powerpoint/2010/main" val="276416744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1LEVEL" val="20"/>
  <p:tag name="2LEVEL" val="10"/>
  <p:tag name="3LEVEL" val="5"/>
  <p:tag name="4LEVEL" val="2.5"/>
  <p:tag name="5LEVEL" val="1.25"/>
</p:tagLst>
</file>

<file path=ppt/tags/tag2.xml><?xml version="1.0" encoding="utf-8"?>
<p:tagLst xmlns:a="http://schemas.openxmlformats.org/drawingml/2006/main" xmlns:r="http://schemas.openxmlformats.org/officeDocument/2006/relationships" xmlns:p="http://schemas.openxmlformats.org/presentationml/2006/main">
  <p:tag name="1LEVEL" val="20"/>
  <p:tag name="2LEVEL" val="10"/>
  <p:tag name="3LEVEL" val="5"/>
  <p:tag name="4LEVEL" val="2.5"/>
  <p:tag name="5LEVEL" val="1.25"/>
</p:tagLst>
</file>

<file path=ppt/tags/tag3.xml><?xml version="1.0" encoding="utf-8"?>
<p:tagLst xmlns:a="http://schemas.openxmlformats.org/drawingml/2006/main" xmlns:r="http://schemas.openxmlformats.org/officeDocument/2006/relationships" xmlns:p="http://schemas.openxmlformats.org/presentationml/2006/main">
  <p:tag name="1LEVEL" val="20"/>
  <p:tag name="2LEVEL" val="10"/>
  <p:tag name="3LEVEL" val="5"/>
  <p:tag name="4LEVEL" val="2.5"/>
  <p:tag name="5LEVEL" val="1.2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2615</Words>
  <Application>Microsoft Office PowerPoint</Application>
  <PresentationFormat>Widescreen</PresentationFormat>
  <Paragraphs>335</Paragraphs>
  <Slides>36</Slides>
  <Notes>12</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36</vt:i4>
      </vt:variant>
    </vt:vector>
  </HeadingPairs>
  <TitlesOfParts>
    <vt:vector size="53" baseType="lpstr">
      <vt:lpstr>Arial</vt:lpstr>
      <vt:lpstr>Book Antiqua</vt:lpstr>
      <vt:lpstr>Calibri</vt:lpstr>
      <vt:lpstr>Calibri Light</vt:lpstr>
      <vt:lpstr>Century Gothic</vt:lpstr>
      <vt:lpstr>Franklin Gothic Book</vt:lpstr>
      <vt:lpstr>FuturaPT-Demi</vt:lpstr>
      <vt:lpstr>FuturaPT-Medium</vt:lpstr>
      <vt:lpstr>Georgia</vt:lpstr>
      <vt:lpstr>Helvetica</vt:lpstr>
      <vt:lpstr>Helvetica Light</vt:lpstr>
      <vt:lpstr>Roboto</vt:lpstr>
      <vt:lpstr>Segoe UI</vt:lpstr>
      <vt:lpstr>Wingdings</vt:lpstr>
      <vt:lpstr>Office Theme</vt:lpstr>
      <vt:lpstr>1_Office Theme</vt:lpstr>
      <vt:lpstr>Custom Design</vt:lpstr>
      <vt:lpstr>Senior Food Access in the Time of COVID</vt:lpstr>
      <vt:lpstr>Welcome &amp; overview</vt:lpstr>
      <vt:lpstr>First of all, thank you! </vt:lpstr>
      <vt:lpstr>Goal of the webinar </vt:lpstr>
      <vt:lpstr>Programs covered during this webinar</vt:lpstr>
      <vt:lpstr>D.C. Hunger Solutions</vt:lpstr>
      <vt:lpstr>PowerPoint Presentation</vt:lpstr>
      <vt:lpstr>DHS COVID-19 Updates</vt:lpstr>
      <vt:lpstr>Qualifying for Public Benefits</vt:lpstr>
      <vt:lpstr>Summary of Program Changes</vt:lpstr>
      <vt:lpstr>Emergency Allotments</vt:lpstr>
      <vt:lpstr>Application &amp; Verification Submission</vt:lpstr>
      <vt:lpstr>SNAP Online Purchasing @ Amazon </vt:lpstr>
      <vt:lpstr>EBT Card Issuance   Receiving Your EBT Card April 20, DHS began offering the service of mailing new and replacement EBT cards to customers. Cards are mailed to the customer's address on record with DHS by Fidelity Information Services (FIS) - the District's EBT card distribution company. Customers may expect to receive their EBT card within five to seven days, and are not required to visit the EBT Office to receive their card.  Customer's without a fixed mailing address may pick up their EBT card at one of the following EBT Card Distribution Centers:  EBT Card Distribution Center: 645 H Street NE Hours of Operation:  Wednesday from 7:30 am – 12 noon*  Monday from 7:30 am – 4:45 pm*  Friday from 7:30 am – 4:45 pm*   EBT Card Distribution Center: 1649 Good Hope Road SE Hours of Operation: Tuesday from 7:30 am – 4:45 pm*  Thursday from 7:30 am – 4:45 pm*  </vt:lpstr>
      <vt:lpstr>Federal Stimulus Payments</vt:lpstr>
      <vt:lpstr>D.C. Hunger Solutions SNAP Outreach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Capital Area Food Bank Austin Hicks Marian Peele</vt:lpstr>
      <vt:lpstr>The Capital Area Food Bank</vt:lpstr>
      <vt:lpstr>CAFB in the Time of COVID19</vt:lpstr>
      <vt:lpstr>Grocery Plus</vt:lpstr>
      <vt:lpstr>D.C. Food Policy Council</vt:lpstr>
      <vt:lpstr>Other District food resources during COVID-19  </vt:lpstr>
      <vt:lpstr>PowerPoint Presentation</vt:lpstr>
      <vt:lpstr>Resources for residents in isolation and self-quarantine</vt:lpstr>
      <vt:lpstr>Meals for residents experiencing homelessness</vt:lpstr>
      <vt:lpstr>Produce Plus Direct</vt:lpstr>
      <vt:lpstr>How to find these additional food resources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Accessing Healthy Food During COVID-19</dc:title>
  <dc:creator>Paige Pokorney</dc:creator>
  <cp:lastModifiedBy>Melissa Jensen</cp:lastModifiedBy>
  <cp:revision>23</cp:revision>
  <dcterms:created xsi:type="dcterms:W3CDTF">2020-05-07T19:08:31Z</dcterms:created>
  <dcterms:modified xsi:type="dcterms:W3CDTF">2020-06-23T16:13:24Z</dcterms:modified>
</cp:coreProperties>
</file>